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22" r:id="rId3"/>
    <p:sldMasterId id="2147483729" r:id="rId4"/>
    <p:sldMasterId id="2147483736" r:id="rId5"/>
    <p:sldMasterId id="2147483756" r:id="rId6"/>
    <p:sldMasterId id="2147483783" r:id="rId7"/>
  </p:sldMasterIdLst>
  <p:notesMasterIdLst>
    <p:notesMasterId r:id="rId68"/>
  </p:notesMasterIdLst>
  <p:sldIdLst>
    <p:sldId id="405" r:id="rId8"/>
    <p:sldId id="1897" r:id="rId9"/>
    <p:sldId id="498" r:id="rId10"/>
    <p:sldId id="1898" r:id="rId11"/>
    <p:sldId id="1977" r:id="rId12"/>
    <p:sldId id="1971" r:id="rId13"/>
    <p:sldId id="1979" r:id="rId14"/>
    <p:sldId id="283" r:id="rId15"/>
    <p:sldId id="284" r:id="rId16"/>
    <p:sldId id="285" r:id="rId17"/>
    <p:sldId id="286" r:id="rId18"/>
    <p:sldId id="287" r:id="rId19"/>
    <p:sldId id="1862" r:id="rId20"/>
    <p:sldId id="1863" r:id="rId21"/>
    <p:sldId id="288" r:id="rId22"/>
    <p:sldId id="289" r:id="rId23"/>
    <p:sldId id="290" r:id="rId24"/>
    <p:sldId id="291" r:id="rId25"/>
    <p:sldId id="292" r:id="rId26"/>
    <p:sldId id="1972" r:id="rId27"/>
    <p:sldId id="293" r:id="rId28"/>
    <p:sldId id="294" r:id="rId29"/>
    <p:sldId id="295" r:id="rId30"/>
    <p:sldId id="296" r:id="rId31"/>
    <p:sldId id="1871" r:id="rId32"/>
    <p:sldId id="1975" r:id="rId33"/>
    <p:sldId id="300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1978" r:id="rId44"/>
    <p:sldId id="267" r:id="rId45"/>
    <p:sldId id="268" r:id="rId46"/>
    <p:sldId id="269" r:id="rId47"/>
    <p:sldId id="1876" r:id="rId48"/>
    <p:sldId id="1877" r:id="rId49"/>
    <p:sldId id="1878" r:id="rId50"/>
    <p:sldId id="1879" r:id="rId51"/>
    <p:sldId id="1866" r:id="rId52"/>
    <p:sldId id="1880" r:id="rId53"/>
    <p:sldId id="270" r:id="rId54"/>
    <p:sldId id="1881" r:id="rId55"/>
    <p:sldId id="271" r:id="rId56"/>
    <p:sldId id="272" r:id="rId57"/>
    <p:sldId id="273" r:id="rId58"/>
    <p:sldId id="1867" r:id="rId59"/>
    <p:sldId id="274" r:id="rId60"/>
    <p:sldId id="275" r:id="rId61"/>
    <p:sldId id="276" r:id="rId62"/>
    <p:sldId id="1868" r:id="rId63"/>
    <p:sldId id="277" r:id="rId64"/>
    <p:sldId id="278" r:id="rId65"/>
    <p:sldId id="279" r:id="rId66"/>
    <p:sldId id="513" r:id="rId67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BDC3EB-0D2A-5244-878E-FC3A1F1B75D0}" v="148" dt="2022-02-28T17:46:10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8912"/>
  </p:normalViewPr>
  <p:slideViewPr>
    <p:cSldViewPr snapToGrid="0">
      <p:cViewPr varScale="1">
        <p:scale>
          <a:sx n="98" d="100"/>
          <a:sy n="98" d="100"/>
        </p:scale>
        <p:origin x="1000" y="200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FC12DFCC-3891-4ACB-B557-9D9D4FB4ABFE}"/>
    <pc:docChg chg="undo custSel addSld delSld modSld sldOrd">
      <pc:chgData name="Khattab, Sherif" userId="c83b1e15-36f3-4f46-aceb-05aac24c545e" providerId="ADAL" clId="{FC12DFCC-3891-4ACB-B557-9D9D4FB4ABFE}" dt="2021-10-25T14:04:00.237" v="69" actId="2696"/>
      <pc:docMkLst>
        <pc:docMk/>
      </pc:docMkLst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1543100911" sldId="278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1821614231" sldId="279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3989359202" sldId="281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2549475221" sldId="285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1304881813" sldId="286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471186739" sldId="287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1756732566" sldId="288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1520448114" sldId="289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334331292" sldId="290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783626647" sldId="291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3237454185" sldId="292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2838941203" sldId="293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2731882681" sldId="294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281243642" sldId="295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1122206788" sldId="296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356178792" sldId="297"/>
        </pc:sldMkLst>
      </pc:sldChg>
      <pc:sldChg chg="add del">
        <pc:chgData name="Khattab, Sherif" userId="c83b1e15-36f3-4f46-aceb-05aac24c545e" providerId="ADAL" clId="{FC12DFCC-3891-4ACB-B557-9D9D4FB4ABFE}" dt="2021-10-25T14:04:00.237" v="69" actId="2696"/>
        <pc:sldMkLst>
          <pc:docMk/>
          <pc:sldMk cId="3433095069" sldId="298"/>
        </pc:sldMkLst>
      </pc:sldChg>
      <pc:sldChg chg="del">
        <pc:chgData name="Khattab, Sherif" userId="c83b1e15-36f3-4f46-aceb-05aac24c545e" providerId="ADAL" clId="{FC12DFCC-3891-4ACB-B557-9D9D4FB4ABFE}" dt="2021-10-20T14:18:50.589" v="6" actId="47"/>
        <pc:sldMkLst>
          <pc:docMk/>
          <pc:sldMk cId="1068465410" sldId="496"/>
        </pc:sldMkLst>
      </pc:sldChg>
      <pc:sldChg chg="modSp add mod">
        <pc:chgData name="Khattab, Sherif" userId="c83b1e15-36f3-4f46-aceb-05aac24c545e" providerId="ADAL" clId="{FC12DFCC-3891-4ACB-B557-9D9D4FB4ABFE}" dt="2021-10-20T14:21:46.059" v="21" actId="20577"/>
        <pc:sldMkLst>
          <pc:docMk/>
          <pc:sldMk cId="1319343471" sldId="498"/>
        </pc:sldMkLst>
        <pc:spChg chg="mod">
          <ac:chgData name="Khattab, Sherif" userId="c83b1e15-36f3-4f46-aceb-05aac24c545e" providerId="ADAL" clId="{FC12DFCC-3891-4ACB-B557-9D9D4FB4ABFE}" dt="2021-10-20T14:21:46.059" v="21" actId="20577"/>
          <ac:spMkLst>
            <pc:docMk/>
            <pc:sldMk cId="131934347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FC12DFCC-3891-4ACB-B557-9D9D4FB4ABFE}" dt="2021-10-20T14:21:30.705" v="15" actId="2696"/>
        <pc:sldMkLst>
          <pc:docMk/>
          <pc:sldMk cId="2374057061" sldId="498"/>
        </pc:sldMkLst>
      </pc:sldChg>
      <pc:sldChg chg="del">
        <pc:chgData name="Khattab, Sherif" userId="c83b1e15-36f3-4f46-aceb-05aac24c545e" providerId="ADAL" clId="{FC12DFCC-3891-4ACB-B557-9D9D4FB4ABFE}" dt="2021-10-20T14:21:21.371" v="12" actId="47"/>
        <pc:sldMkLst>
          <pc:docMk/>
          <pc:sldMk cId="2823856332" sldId="499"/>
        </pc:sldMkLst>
      </pc:sldChg>
      <pc:sldChg chg="add">
        <pc:chgData name="Khattab, Sherif" userId="c83b1e15-36f3-4f46-aceb-05aac24c545e" providerId="ADAL" clId="{FC12DFCC-3891-4ACB-B557-9D9D4FB4ABFE}" dt="2021-10-25T14:03:54.166" v="68"/>
        <pc:sldMkLst>
          <pc:docMk/>
          <pc:sldMk cId="737806260" sldId="513"/>
        </pc:sldMkLst>
      </pc:sldChg>
      <pc:sldChg chg="modSp add mod">
        <pc:chgData name="Khattab, Sherif" userId="c83b1e15-36f3-4f46-aceb-05aac24c545e" providerId="ADAL" clId="{FC12DFCC-3891-4ACB-B557-9D9D4FB4ABFE}" dt="2021-10-20T14:22:33.827" v="65" actId="6549"/>
        <pc:sldMkLst>
          <pc:docMk/>
          <pc:sldMk cId="132934454" sldId="1860"/>
        </pc:sldMkLst>
        <pc:spChg chg="mod">
          <ac:chgData name="Khattab, Sherif" userId="c83b1e15-36f3-4f46-aceb-05aac24c545e" providerId="ADAL" clId="{FC12DFCC-3891-4ACB-B557-9D9D4FB4ABFE}" dt="2021-10-20T14:22:33.827" v="65" actId="6549"/>
          <ac:spMkLst>
            <pc:docMk/>
            <pc:sldMk cId="132934454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FC12DFCC-3891-4ACB-B557-9D9D4FB4ABFE}" dt="2021-10-20T14:22:01.766" v="22" actId="2696"/>
        <pc:sldMkLst>
          <pc:docMk/>
          <pc:sldMk cId="1241308872" sldId="1860"/>
        </pc:sldMkLst>
      </pc:sldChg>
      <pc:sldChg chg="ord">
        <pc:chgData name="Khattab, Sherif" userId="c83b1e15-36f3-4f46-aceb-05aac24c545e" providerId="ADAL" clId="{FC12DFCC-3891-4ACB-B557-9D9D4FB4ABFE}" dt="2021-10-20T14:21:29.003" v="14"/>
        <pc:sldMkLst>
          <pc:docMk/>
          <pc:sldMk cId="3816685616" sldId="1861"/>
        </pc:sldMkLst>
      </pc:sldChg>
      <pc:sldChg chg="modSp add del mod">
        <pc:chgData name="Khattab, Sherif" userId="c83b1e15-36f3-4f46-aceb-05aac24c545e" providerId="ADAL" clId="{FC12DFCC-3891-4ACB-B557-9D9D4FB4ABFE}" dt="2021-10-20T14:19:49.756" v="11" actId="27636"/>
        <pc:sldMkLst>
          <pc:docMk/>
          <pc:sldMk cId="66987801" sldId="1867"/>
        </pc:sldMkLst>
        <pc:spChg chg="mod">
          <ac:chgData name="Khattab, Sherif" userId="c83b1e15-36f3-4f46-aceb-05aac24c545e" providerId="ADAL" clId="{FC12DFCC-3891-4ACB-B557-9D9D4FB4ABFE}" dt="2021-10-20T14:19:49.756" v="11" actId="27636"/>
          <ac:spMkLst>
            <pc:docMk/>
            <pc:sldMk cId="66987801" sldId="1867"/>
            <ac:spMk id="138" creationId="{00000000-0000-0000-0000-000000000000}"/>
          </ac:spMkLst>
        </pc:spChg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422877061" sldId="1868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1496204835" sldId="1869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1687974841" sldId="1870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728089416" sldId="1871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3657925594" sldId="1872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194571508" sldId="1873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1477908616" sldId="1874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2874707963" sldId="1875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2242669048" sldId="1876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988493758" sldId="1877"/>
        </pc:sldMkLst>
      </pc:sldChg>
      <pc:sldChg chg="add del">
        <pc:chgData name="Khattab, Sherif" userId="c83b1e15-36f3-4f46-aceb-05aac24c545e" providerId="ADAL" clId="{FC12DFCC-3891-4ACB-B557-9D9D4FB4ABFE}" dt="2021-10-20T14:19:27.720" v="9"/>
        <pc:sldMkLst>
          <pc:docMk/>
          <pc:sldMk cId="2186169463" sldId="1879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360556122" sldId="1894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3748909348" sldId="1895"/>
        </pc:sldMkLst>
      </pc:sldChg>
      <pc:sldChg chg="add del">
        <pc:chgData name="Khattab, Sherif" userId="c83b1e15-36f3-4f46-aceb-05aac24c545e" providerId="ADAL" clId="{FC12DFCC-3891-4ACB-B557-9D9D4FB4ABFE}" dt="2021-10-19T16:14:26.179" v="2"/>
        <pc:sldMkLst>
          <pc:docMk/>
          <pc:sldMk cId="3174397680" sldId="1896"/>
        </pc:sldMkLst>
      </pc:sldChg>
      <pc:sldChg chg="add del">
        <pc:chgData name="Khattab, Sherif" userId="c83b1e15-36f3-4f46-aceb-05aac24c545e" providerId="ADAL" clId="{FC12DFCC-3891-4ACB-B557-9D9D4FB4ABFE}" dt="2021-10-20T14:18:39.692" v="4"/>
        <pc:sldMkLst>
          <pc:docMk/>
          <pc:sldMk cId="2492838357" sldId="1897"/>
        </pc:sldMkLst>
      </pc:sldChg>
      <pc:sldChg chg="add">
        <pc:chgData name="Khattab, Sherif" userId="c83b1e15-36f3-4f46-aceb-05aac24c545e" providerId="ADAL" clId="{FC12DFCC-3891-4ACB-B557-9D9D4FB4ABFE}" dt="2021-10-20T14:18:39.754" v="5"/>
        <pc:sldMkLst>
          <pc:docMk/>
          <pc:sldMk cId="2589401138" sldId="1897"/>
        </pc:sldMkLst>
      </pc:sldChg>
      <pc:sldChg chg="add">
        <pc:chgData name="Khattab, Sherif" userId="c83b1e15-36f3-4f46-aceb-05aac24c545e" providerId="ADAL" clId="{FC12DFCC-3891-4ACB-B557-9D9D4FB4ABFE}" dt="2021-10-20T14:18:39.754" v="5"/>
        <pc:sldMkLst>
          <pc:docMk/>
          <pc:sldMk cId="2840439786" sldId="1898"/>
        </pc:sldMkLst>
      </pc:sldChg>
      <pc:sldChg chg="add del">
        <pc:chgData name="Khattab, Sherif" userId="c83b1e15-36f3-4f46-aceb-05aac24c545e" providerId="ADAL" clId="{FC12DFCC-3891-4ACB-B557-9D9D4FB4ABFE}" dt="2021-10-20T14:18:39.692" v="4"/>
        <pc:sldMkLst>
          <pc:docMk/>
          <pc:sldMk cId="2910777591" sldId="1898"/>
        </pc:sldMkLst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Khattab, Sherif" userId="c83b1e15-36f3-4f46-aceb-05aac24c545e" providerId="ADAL" clId="{B9BDC3EB-0D2A-5244-878E-FC3A1F1B75D0}"/>
    <pc:docChg chg="custSel addSld delSld modSld sldOrd delMainMaster">
      <pc:chgData name="Khattab, Sherif" userId="c83b1e15-36f3-4f46-aceb-05aac24c545e" providerId="ADAL" clId="{B9BDC3EB-0D2A-5244-878E-FC3A1F1B75D0}" dt="2022-02-28T17:46:10.221" v="644"/>
      <pc:docMkLst>
        <pc:docMk/>
      </pc:docMkLst>
      <pc:sldChg chg="add del">
        <pc:chgData name="Khattab, Sherif" userId="c83b1e15-36f3-4f46-aceb-05aac24c545e" providerId="ADAL" clId="{B9BDC3EB-0D2A-5244-878E-FC3A1F1B75D0}" dt="2022-02-28T17:24:25.925" v="301"/>
        <pc:sldMkLst>
          <pc:docMk/>
          <pc:sldMk cId="3349301207" sldId="258"/>
        </pc:sldMkLst>
      </pc:sldChg>
      <pc:sldChg chg="add del">
        <pc:chgData name="Khattab, Sherif" userId="c83b1e15-36f3-4f46-aceb-05aac24c545e" providerId="ADAL" clId="{B9BDC3EB-0D2A-5244-878E-FC3A1F1B75D0}" dt="2022-02-28T17:24:25.925" v="301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B9BDC3EB-0D2A-5244-878E-FC3A1F1B75D0}" dt="2022-02-28T17:24:25.925" v="301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B9BDC3EB-0D2A-5244-878E-FC3A1F1B75D0}" dt="2022-02-28T17:24:25.925" v="301"/>
        <pc:sldMkLst>
          <pc:docMk/>
          <pc:sldMk cId="1233105404" sldId="261"/>
        </pc:sldMkLst>
      </pc:sldChg>
      <pc:sldChg chg="add del">
        <pc:chgData name="Khattab, Sherif" userId="c83b1e15-36f3-4f46-aceb-05aac24c545e" providerId="ADAL" clId="{B9BDC3EB-0D2A-5244-878E-FC3A1F1B75D0}" dt="2022-02-28T17:24:25.925" v="301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B9BDC3EB-0D2A-5244-878E-FC3A1F1B75D0}" dt="2022-02-28T17:24:25.925" v="301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B9BDC3EB-0D2A-5244-878E-FC3A1F1B75D0}" dt="2022-02-28T17:24:25.925" v="301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B9BDC3EB-0D2A-5244-878E-FC3A1F1B75D0}" dt="2022-02-28T17:24:25.925" v="301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B9BDC3EB-0D2A-5244-878E-FC3A1F1B75D0}" dt="2022-02-28T17:24:25.925" v="301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B9BDC3EB-0D2A-5244-878E-FC3A1F1B75D0}" dt="2022-02-28T17:25:05.613" v="304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B9BDC3EB-0D2A-5244-878E-FC3A1F1B75D0}" dt="2022-02-28T17:25:05.613" v="304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B9BDC3EB-0D2A-5244-878E-FC3A1F1B75D0}" dt="2022-02-28T17:25:05.613" v="304"/>
        <pc:sldMkLst>
          <pc:docMk/>
          <pc:sldMk cId="1047516844" sldId="269"/>
        </pc:sldMkLst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2476061750" sldId="270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2476061750" sldId="270"/>
            <ac:spMk id="2" creationId="{5FCD18FA-28C6-9844-837F-6BC922DD4753}"/>
          </ac:spMkLst>
        </pc:spChg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2557790902" sldId="271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2557790902" sldId="271"/>
            <ac:spMk id="2" creationId="{01B91C1C-2266-3645-8FDF-54E467685CDE}"/>
          </ac:spMkLst>
        </pc:spChg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1118543134" sldId="272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1118543134" sldId="272"/>
            <ac:spMk id="2" creationId="{63D6E3BA-9D37-3142-AB3C-AFB14B0309F6}"/>
          </ac:spMkLst>
        </pc:spChg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2691998312" sldId="273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2691998312" sldId="273"/>
            <ac:spMk id="2" creationId="{20258C06-6A7D-2D40-BA72-2A6521D74045}"/>
          </ac:spMkLst>
        </pc:spChg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2133318755" sldId="274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2133318755" sldId="274"/>
            <ac:spMk id="2" creationId="{9AEFD577-D897-B64D-A39A-5225AA8765B7}"/>
          </ac:spMkLst>
        </pc:spChg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2311520778" sldId="275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2311520778" sldId="275"/>
            <ac:spMk id="2" creationId="{C1BB1757-6328-E84B-B3C4-DF12853FEBC9}"/>
          </ac:spMkLst>
        </pc:spChg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233655457" sldId="276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233655457" sldId="276"/>
            <ac:spMk id="2" creationId="{B93ECAA6-4590-3444-B325-AB84DEC16D56}"/>
          </ac:spMkLst>
        </pc:spChg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3053995854" sldId="277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3053995854" sldId="277"/>
            <ac:spMk id="2" creationId="{0D3B6D8F-BA85-1C40-85A2-63FBFC606D86}"/>
          </ac:spMkLst>
        </pc:spChg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1543100911" sldId="278"/>
        </pc:sldMkLst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1811935394" sldId="278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1811935394" sldId="278"/>
            <ac:spMk id="2" creationId="{A70190C2-D99D-F649-BA51-C4E65B6D266A}"/>
          </ac:spMkLst>
        </pc:spChg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1821614231" sldId="279"/>
        </pc:sldMkLst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4282602578" sldId="279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4282602578" sldId="279"/>
            <ac:spMk id="2" creationId="{69C5EB23-67C1-A349-BDA6-82B3BAA592A7}"/>
          </ac:spMkLst>
        </pc:spChg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2549475221" sldId="285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1304881813" sldId="286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471186739" sldId="287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1756732566" sldId="288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1520448114" sldId="289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334331292" sldId="290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783626647" sldId="291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3237454185" sldId="292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2838941203" sldId="293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2731882681" sldId="294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281243642" sldId="295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1122206788" sldId="296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2876534842" sldId="300"/>
        </pc:sldMkLst>
      </pc:sldChg>
      <pc:sldChg chg="modSp mod modAnim">
        <pc:chgData name="Khattab, Sherif" userId="c83b1e15-36f3-4f46-aceb-05aac24c545e" providerId="ADAL" clId="{B9BDC3EB-0D2A-5244-878E-FC3A1F1B75D0}" dt="2022-02-28T17:17:46.064" v="134"/>
        <pc:sldMkLst>
          <pc:docMk/>
          <pc:sldMk cId="1319343471" sldId="498"/>
        </pc:sldMkLst>
        <pc:spChg chg="mod">
          <ac:chgData name="Khattab, Sherif" userId="c83b1e15-36f3-4f46-aceb-05aac24c545e" providerId="ADAL" clId="{B9BDC3EB-0D2A-5244-878E-FC3A1F1B75D0}" dt="2022-02-28T16:51:58.455" v="78" actId="20577"/>
          <ac:spMkLst>
            <pc:docMk/>
            <pc:sldMk cId="131934347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B9BDC3EB-0D2A-5244-878E-FC3A1F1B75D0}" dt="2022-02-28T17:17:39.425" v="132" actId="20577"/>
          <ac:spMkLst>
            <pc:docMk/>
            <pc:sldMk cId="131934347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B9BDC3EB-0D2A-5244-878E-FC3A1F1B75D0}" dt="2022-02-28T16:49:38.054" v="1" actId="2696"/>
        <pc:sldMkLst>
          <pc:docMk/>
          <pc:sldMk cId="132934454" sldId="1860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3816685616" sldId="1861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337383634" sldId="1862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4190577998" sldId="1862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178864396" sldId="1863"/>
        </pc:sldMkLst>
      </pc:sldChg>
      <pc:sldChg chg="add del ord">
        <pc:chgData name="Khattab, Sherif" userId="c83b1e15-36f3-4f46-aceb-05aac24c545e" providerId="ADAL" clId="{B9BDC3EB-0D2A-5244-878E-FC3A1F1B75D0}" dt="2022-02-28T17:23:34.082" v="297" actId="20578"/>
        <pc:sldMkLst>
          <pc:docMk/>
          <pc:sldMk cId="318160131" sldId="1863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427169560" sldId="1864"/>
        </pc:sldMkLst>
      </pc:sldChg>
      <pc:sldChg chg="add del">
        <pc:chgData name="Khattab, Sherif" userId="c83b1e15-36f3-4f46-aceb-05aac24c545e" providerId="ADAL" clId="{B9BDC3EB-0D2A-5244-878E-FC3A1F1B75D0}" dt="2022-02-28T17:25:05.613" v="304"/>
        <pc:sldMkLst>
          <pc:docMk/>
          <pc:sldMk cId="3211968927" sldId="1866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66987801" sldId="1867"/>
        </pc:sldMkLst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3666437026" sldId="1867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3666437026" sldId="1867"/>
            <ac:spMk id="5" creationId="{ED948715-32C2-490C-9299-797B565C4E6B}"/>
          </ac:spMkLst>
        </pc:spChg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422877061" sldId="1868"/>
        </pc:sldMkLst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1077231885" sldId="1868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1077231885" sldId="1868"/>
            <ac:spMk id="5" creationId="{762CD734-606C-4052-A151-1DFCEB5EB3F1}"/>
          </ac:spMkLst>
        </pc:spChg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1687974841" sldId="1870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415793294" sldId="1871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2242669048" sldId="1876"/>
        </pc:sldMkLst>
      </pc:sldChg>
      <pc:sldChg chg="add del">
        <pc:chgData name="Khattab, Sherif" userId="c83b1e15-36f3-4f46-aceb-05aac24c545e" providerId="ADAL" clId="{B9BDC3EB-0D2A-5244-878E-FC3A1F1B75D0}" dt="2022-02-28T17:25:05.613" v="304"/>
        <pc:sldMkLst>
          <pc:docMk/>
          <pc:sldMk cId="2657665163" sldId="1876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988493758" sldId="1877"/>
        </pc:sldMkLst>
      </pc:sldChg>
      <pc:sldChg chg="add del">
        <pc:chgData name="Khattab, Sherif" userId="c83b1e15-36f3-4f46-aceb-05aac24c545e" providerId="ADAL" clId="{B9BDC3EB-0D2A-5244-878E-FC3A1F1B75D0}" dt="2022-02-28T17:25:05.613" v="304"/>
        <pc:sldMkLst>
          <pc:docMk/>
          <pc:sldMk cId="3521231795" sldId="1877"/>
        </pc:sldMkLst>
      </pc:sldChg>
      <pc:sldChg chg="add del">
        <pc:chgData name="Khattab, Sherif" userId="c83b1e15-36f3-4f46-aceb-05aac24c545e" providerId="ADAL" clId="{B9BDC3EB-0D2A-5244-878E-FC3A1F1B75D0}" dt="2022-02-28T17:25:05.613" v="304"/>
        <pc:sldMkLst>
          <pc:docMk/>
          <pc:sldMk cId="2120368675" sldId="1878"/>
        </pc:sldMkLst>
      </pc:sldChg>
      <pc:sldChg chg="add del">
        <pc:chgData name="Khattab, Sherif" userId="c83b1e15-36f3-4f46-aceb-05aac24c545e" providerId="ADAL" clId="{B9BDC3EB-0D2A-5244-878E-FC3A1F1B75D0}" dt="2022-02-28T17:25:05.613" v="304"/>
        <pc:sldMkLst>
          <pc:docMk/>
          <pc:sldMk cId="500665439" sldId="1879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2186169463" sldId="1879"/>
        </pc:sldMkLst>
      </pc:sldChg>
      <pc:sldChg chg="add del">
        <pc:chgData name="Khattab, Sherif" userId="c83b1e15-36f3-4f46-aceb-05aac24c545e" providerId="ADAL" clId="{B9BDC3EB-0D2A-5244-878E-FC3A1F1B75D0}" dt="2022-02-28T17:25:05.613" v="304"/>
        <pc:sldMkLst>
          <pc:docMk/>
          <pc:sldMk cId="73299087" sldId="1880"/>
        </pc:sldMkLst>
      </pc:sldChg>
      <pc:sldChg chg="modSp add del">
        <pc:chgData name="Khattab, Sherif" userId="c83b1e15-36f3-4f46-aceb-05aac24c545e" providerId="ADAL" clId="{B9BDC3EB-0D2A-5244-878E-FC3A1F1B75D0}" dt="2022-02-28T17:25:05.613" v="304"/>
        <pc:sldMkLst>
          <pc:docMk/>
          <pc:sldMk cId="3882084366" sldId="1881"/>
        </pc:sldMkLst>
        <pc:spChg chg="mod">
          <ac:chgData name="Khattab, Sherif" userId="c83b1e15-36f3-4f46-aceb-05aac24c545e" providerId="ADAL" clId="{B9BDC3EB-0D2A-5244-878E-FC3A1F1B75D0}" dt="2022-02-28T17:25:02.224" v="302"/>
          <ac:spMkLst>
            <pc:docMk/>
            <pc:sldMk cId="3882084366" sldId="1881"/>
            <ac:spMk id="5" creationId="{9DEE122A-5112-4165-92FF-9107CF50AA5F}"/>
          </ac:spMkLst>
        </pc:spChg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360556122" sldId="1894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3748909348" sldId="1895"/>
        </pc:sldMkLst>
      </pc:sldChg>
      <pc:sldChg chg="del">
        <pc:chgData name="Khattab, Sherif" userId="c83b1e15-36f3-4f46-aceb-05aac24c545e" providerId="ADAL" clId="{B9BDC3EB-0D2A-5244-878E-FC3A1F1B75D0}" dt="2022-02-16T17:12:08.459" v="0" actId="2696"/>
        <pc:sldMkLst>
          <pc:docMk/>
          <pc:sldMk cId="3174397680" sldId="1896"/>
        </pc:sldMkLst>
      </pc:sldChg>
      <pc:sldChg chg="modSp mod">
        <pc:chgData name="Khattab, Sherif" userId="c83b1e15-36f3-4f46-aceb-05aac24c545e" providerId="ADAL" clId="{B9BDC3EB-0D2A-5244-878E-FC3A1F1B75D0}" dt="2022-02-28T17:14:44.093" v="79" actId="20577"/>
        <pc:sldMkLst>
          <pc:docMk/>
          <pc:sldMk cId="2589401138" sldId="1897"/>
        </pc:sldMkLst>
        <pc:spChg chg="mod">
          <ac:chgData name="Khattab, Sherif" userId="c83b1e15-36f3-4f46-aceb-05aac24c545e" providerId="ADAL" clId="{B9BDC3EB-0D2A-5244-878E-FC3A1F1B75D0}" dt="2022-02-28T17:14:44.093" v="79" actId="20577"/>
          <ac:spMkLst>
            <pc:docMk/>
            <pc:sldMk cId="2589401138" sldId="1897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9BDC3EB-0D2A-5244-878E-FC3A1F1B75D0}" dt="2022-02-28T17:21:57.660" v="257"/>
        <pc:sldMkLst>
          <pc:docMk/>
          <pc:sldMk cId="2840439786" sldId="1898"/>
        </pc:sldMkLst>
        <pc:spChg chg="mod">
          <ac:chgData name="Khattab, Sherif" userId="c83b1e15-36f3-4f46-aceb-05aac24c545e" providerId="ADAL" clId="{B9BDC3EB-0D2A-5244-878E-FC3A1F1B75D0}" dt="2022-02-28T17:18:08.534" v="157" actId="404"/>
          <ac:spMkLst>
            <pc:docMk/>
            <pc:sldMk cId="2840439786" sldId="1898"/>
            <ac:spMk id="2" creationId="{1E7BE3A4-9ACC-45F0-9109-92A2F1C1B7FF}"/>
          </ac:spMkLst>
        </pc:spChg>
        <pc:spChg chg="mod">
          <ac:chgData name="Khattab, Sherif" userId="c83b1e15-36f3-4f46-aceb-05aac24c545e" providerId="ADAL" clId="{B9BDC3EB-0D2A-5244-878E-FC3A1F1B75D0}" dt="2022-02-28T17:21:53.626" v="255" actId="6549"/>
          <ac:spMkLst>
            <pc:docMk/>
            <pc:sldMk cId="2840439786" sldId="1898"/>
            <ac:spMk id="3" creationId="{E1064C43-9078-4C76-A016-C8AE45AE9774}"/>
          </ac:spMkLst>
        </pc:spChg>
      </pc:sldChg>
      <pc:sldChg chg="add del">
        <pc:chgData name="Khattab, Sherif" userId="c83b1e15-36f3-4f46-aceb-05aac24c545e" providerId="ADAL" clId="{B9BDC3EB-0D2A-5244-878E-FC3A1F1B75D0}" dt="2022-02-28T17:39:19.892" v="307"/>
        <pc:sldMkLst>
          <pc:docMk/>
          <pc:sldMk cId="3599421127" sldId="1971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1754878698" sldId="1972"/>
        </pc:sldMkLst>
      </pc:sldChg>
      <pc:sldChg chg="add del">
        <pc:chgData name="Khattab, Sherif" userId="c83b1e15-36f3-4f46-aceb-05aac24c545e" providerId="ADAL" clId="{B9BDC3EB-0D2A-5244-878E-FC3A1F1B75D0}" dt="2022-02-28T16:49:43.766" v="4"/>
        <pc:sldMkLst>
          <pc:docMk/>
          <pc:sldMk cId="3447838884" sldId="1975"/>
        </pc:sldMkLst>
      </pc:sldChg>
      <pc:sldChg chg="add del">
        <pc:chgData name="Khattab, Sherif" userId="c83b1e15-36f3-4f46-aceb-05aac24c545e" providerId="ADAL" clId="{B9BDC3EB-0D2A-5244-878E-FC3A1F1B75D0}" dt="2022-02-28T16:49:43.653" v="3"/>
        <pc:sldMkLst>
          <pc:docMk/>
          <pc:sldMk cId="191290858" sldId="1976"/>
        </pc:sldMkLst>
      </pc:sldChg>
      <pc:sldChg chg="add del">
        <pc:chgData name="Khattab, Sherif" userId="c83b1e15-36f3-4f46-aceb-05aac24c545e" providerId="ADAL" clId="{B9BDC3EB-0D2A-5244-878E-FC3A1F1B75D0}" dt="2022-02-28T17:23:50.821" v="298" actId="2696"/>
        <pc:sldMkLst>
          <pc:docMk/>
          <pc:sldMk cId="380503594" sldId="1976"/>
        </pc:sldMkLst>
      </pc:sldChg>
      <pc:sldChg chg="modSp add mod modAnim">
        <pc:chgData name="Khattab, Sherif" userId="c83b1e15-36f3-4f46-aceb-05aac24c545e" providerId="ADAL" clId="{B9BDC3EB-0D2A-5244-878E-FC3A1F1B75D0}" dt="2022-02-28T17:22:52.896" v="296" actId="20577"/>
        <pc:sldMkLst>
          <pc:docMk/>
          <pc:sldMk cId="1797934127" sldId="1977"/>
        </pc:sldMkLst>
        <pc:spChg chg="mod">
          <ac:chgData name="Khattab, Sherif" userId="c83b1e15-36f3-4f46-aceb-05aac24c545e" providerId="ADAL" clId="{B9BDC3EB-0D2A-5244-878E-FC3A1F1B75D0}" dt="2022-02-28T17:18:15.091" v="167" actId="20577"/>
          <ac:spMkLst>
            <pc:docMk/>
            <pc:sldMk cId="1797934127" sldId="1977"/>
            <ac:spMk id="2" creationId="{1E7BE3A4-9ACC-45F0-9109-92A2F1C1B7FF}"/>
          </ac:spMkLst>
        </pc:spChg>
        <pc:spChg chg="mod">
          <ac:chgData name="Khattab, Sherif" userId="c83b1e15-36f3-4f46-aceb-05aac24c545e" providerId="ADAL" clId="{B9BDC3EB-0D2A-5244-878E-FC3A1F1B75D0}" dt="2022-02-28T17:22:52.896" v="296" actId="20577"/>
          <ac:spMkLst>
            <pc:docMk/>
            <pc:sldMk cId="1797934127" sldId="1977"/>
            <ac:spMk id="3" creationId="{E1064C43-9078-4C76-A016-C8AE45AE9774}"/>
          </ac:spMkLst>
        </pc:spChg>
      </pc:sldChg>
      <pc:sldChg chg="add del">
        <pc:chgData name="Khattab, Sherif" userId="c83b1e15-36f3-4f46-aceb-05aac24c545e" providerId="ADAL" clId="{B9BDC3EB-0D2A-5244-878E-FC3A1F1B75D0}" dt="2022-02-28T17:25:05.383" v="303"/>
        <pc:sldMkLst>
          <pc:docMk/>
          <pc:sldMk cId="3580491126" sldId="1978"/>
        </pc:sldMkLst>
      </pc:sldChg>
      <pc:sldChg chg="add">
        <pc:chgData name="Khattab, Sherif" userId="c83b1e15-36f3-4f46-aceb-05aac24c545e" providerId="ADAL" clId="{B9BDC3EB-0D2A-5244-878E-FC3A1F1B75D0}" dt="2022-02-28T17:25:05.613" v="304"/>
        <pc:sldMkLst>
          <pc:docMk/>
          <pc:sldMk cId="4128088308" sldId="1978"/>
        </pc:sldMkLst>
      </pc:sldChg>
      <pc:sldChg chg="modSp add mod modAnim">
        <pc:chgData name="Khattab, Sherif" userId="c83b1e15-36f3-4f46-aceb-05aac24c545e" providerId="ADAL" clId="{B9BDC3EB-0D2A-5244-878E-FC3A1F1B75D0}" dt="2022-02-28T17:46:10.221" v="644"/>
        <pc:sldMkLst>
          <pc:docMk/>
          <pc:sldMk cId="779034412" sldId="1979"/>
        </pc:sldMkLst>
        <pc:spChg chg="mod">
          <ac:chgData name="Khattab, Sherif" userId="c83b1e15-36f3-4f46-aceb-05aac24c545e" providerId="ADAL" clId="{B9BDC3EB-0D2A-5244-878E-FC3A1F1B75D0}" dt="2022-02-28T17:41:21.694" v="384" actId="403"/>
          <ac:spMkLst>
            <pc:docMk/>
            <pc:sldMk cId="779034412" sldId="1979"/>
            <ac:spMk id="2" creationId="{741EEA9E-5858-4409-A959-87D88423DD63}"/>
          </ac:spMkLst>
        </pc:spChg>
        <pc:spChg chg="mod">
          <ac:chgData name="Khattab, Sherif" userId="c83b1e15-36f3-4f46-aceb-05aac24c545e" providerId="ADAL" clId="{B9BDC3EB-0D2A-5244-878E-FC3A1F1B75D0}" dt="2022-02-28T17:45:35.518" v="642" actId="20577"/>
          <ac:spMkLst>
            <pc:docMk/>
            <pc:sldMk cId="779034412" sldId="1979"/>
            <ac:spMk id="3" creationId="{F832F02F-5ABF-4702-A259-B8272D97DD79}"/>
          </ac:spMkLst>
        </pc:spChg>
      </pc:sldChg>
      <pc:sldMasterChg chg="del delSldLayout">
        <pc:chgData name="Khattab, Sherif" userId="c83b1e15-36f3-4f46-aceb-05aac24c545e" providerId="ADAL" clId="{B9BDC3EB-0D2A-5244-878E-FC3A1F1B75D0}" dt="2022-02-16T17:12:08.459" v="0" actId="2696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2216678085" sldId="2147483660"/>
            <pc:sldLayoutMk cId="1666826863" sldId="2147483686"/>
          </pc:sldLayoutMkLst>
        </pc:sldLayoutChg>
      </pc:sldMasterChg>
      <pc:sldMasterChg chg="del delSldLayout">
        <pc:chgData name="Khattab, Sherif" userId="c83b1e15-36f3-4f46-aceb-05aac24c545e" providerId="ADAL" clId="{B9BDC3EB-0D2A-5244-878E-FC3A1F1B75D0}" dt="2022-02-16T17:12:08.459" v="0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B9BDC3EB-0D2A-5244-878E-FC3A1F1B75D0}" dt="2022-02-16T17:12:08.459" v="0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58C9B34A-D1E2-7A46-BDCD-1F4F66AFD015}"/>
    <pc:docChg chg="modSld">
      <pc:chgData name="Khattab, Sherif" userId="c83b1e15-36f3-4f46-aceb-05aac24c545e" providerId="ADAL" clId="{58C9B34A-D1E2-7A46-BDCD-1F4F66AFD015}" dt="2021-09-01T05:46:30.351" v="0"/>
      <pc:docMkLst>
        <pc:docMk/>
      </pc:docMkLst>
      <pc:sldChg chg="modSp">
        <pc:chgData name="Khattab, Sherif" userId="c83b1e15-36f3-4f46-aceb-05aac24c545e" providerId="ADAL" clId="{58C9B34A-D1E2-7A46-BDCD-1F4F66AFD015}" dt="2021-09-01T05:46:30.351" v="0"/>
        <pc:sldMkLst>
          <pc:docMk/>
          <pc:sldMk cId="1894775455" sldId="405"/>
        </pc:sldMkLst>
        <pc:spChg chg="mod">
          <ac:chgData name="Khattab, Sherif" userId="c83b1e15-36f3-4f46-aceb-05aac24c545e" providerId="ADAL" clId="{58C9B34A-D1E2-7A46-BDCD-1F4F66AFD015}" dt="2021-09-01T05:46:30.351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Sherif Khattab" userId="c83b1e15-36f3-4f46-aceb-05aac24c545e" providerId="ADAL" clId="{224B30EC-8B15-4450-966C-53BA3101BC9E}"/>
    <pc:docChg chg="addSld modSld">
      <pc:chgData name="Sherif Khattab" userId="c83b1e15-36f3-4f46-aceb-05aac24c545e" providerId="ADAL" clId="{224B30EC-8B15-4450-966C-53BA3101BC9E}" dt="2021-03-09T04:37:53.478" v="86" actId="1076"/>
      <pc:docMkLst>
        <pc:docMk/>
      </pc:docMkLst>
      <pc:sldChg chg="addSp modSp new mod">
        <pc:chgData name="Sherif Khattab" userId="c83b1e15-36f3-4f46-aceb-05aac24c545e" providerId="ADAL" clId="{224B30EC-8B15-4450-966C-53BA3101BC9E}" dt="2021-03-09T04:36:13.199" v="23" actId="1076"/>
        <pc:sldMkLst>
          <pc:docMk/>
          <pc:sldMk cId="3816685616" sldId="1861"/>
        </pc:sldMkLst>
        <pc:spChg chg="mod">
          <ac:chgData name="Sherif Khattab" userId="c83b1e15-36f3-4f46-aceb-05aac24c545e" providerId="ADAL" clId="{224B30EC-8B15-4450-966C-53BA3101BC9E}" dt="2021-03-09T04:35:57.547" v="20" actId="20577"/>
          <ac:spMkLst>
            <pc:docMk/>
            <pc:sldMk cId="3816685616" sldId="1861"/>
            <ac:spMk id="2" creationId="{34949410-2A90-4024-8D82-CE8600121824}"/>
          </ac:spMkLst>
        </pc:spChg>
        <pc:picChg chg="add mod">
          <ac:chgData name="Sherif Khattab" userId="c83b1e15-36f3-4f46-aceb-05aac24c545e" providerId="ADAL" clId="{224B30EC-8B15-4450-966C-53BA3101BC9E}" dt="2021-03-09T04:36:13.199" v="23" actId="1076"/>
          <ac:picMkLst>
            <pc:docMk/>
            <pc:sldMk cId="3816685616" sldId="1861"/>
            <ac:picMk id="7" creationId="{5BB39317-36B0-4EF9-9094-C12C90452054}"/>
          </ac:picMkLst>
        </pc:picChg>
      </pc:sldChg>
      <pc:sldChg chg="addSp modSp new mod">
        <pc:chgData name="Sherif Khattab" userId="c83b1e15-36f3-4f46-aceb-05aac24c545e" providerId="ADAL" clId="{224B30EC-8B15-4450-966C-53BA3101BC9E}" dt="2021-03-09T04:36:55.802" v="52" actId="1076"/>
        <pc:sldMkLst>
          <pc:docMk/>
          <pc:sldMk cId="4190577998" sldId="1862"/>
        </pc:sldMkLst>
        <pc:spChg chg="mod">
          <ac:chgData name="Sherif Khattab" userId="c83b1e15-36f3-4f46-aceb-05aac24c545e" providerId="ADAL" clId="{224B30EC-8B15-4450-966C-53BA3101BC9E}" dt="2021-03-09T04:36:48.736" v="49" actId="20577"/>
          <ac:spMkLst>
            <pc:docMk/>
            <pc:sldMk cId="4190577998" sldId="1862"/>
            <ac:spMk id="2" creationId="{2EE7FBF4-D5EF-498B-B372-82DFA85DEFC1}"/>
          </ac:spMkLst>
        </pc:spChg>
        <pc:picChg chg="add mod">
          <ac:chgData name="Sherif Khattab" userId="c83b1e15-36f3-4f46-aceb-05aac24c545e" providerId="ADAL" clId="{224B30EC-8B15-4450-966C-53BA3101BC9E}" dt="2021-03-09T04:36:55.802" v="52" actId="1076"/>
          <ac:picMkLst>
            <pc:docMk/>
            <pc:sldMk cId="4190577998" sldId="1862"/>
            <ac:picMk id="7" creationId="{B469CD36-53A8-4E1F-868E-D62929A8BA01}"/>
          </ac:picMkLst>
        </pc:picChg>
      </pc:sldChg>
      <pc:sldChg chg="addSp modSp new mod">
        <pc:chgData name="Sherif Khattab" userId="c83b1e15-36f3-4f46-aceb-05aac24c545e" providerId="ADAL" clId="{224B30EC-8B15-4450-966C-53BA3101BC9E}" dt="2021-03-09T04:37:27.415" v="72" actId="1076"/>
        <pc:sldMkLst>
          <pc:docMk/>
          <pc:sldMk cId="178864396" sldId="1863"/>
        </pc:sldMkLst>
        <pc:spChg chg="mod">
          <ac:chgData name="Sherif Khattab" userId="c83b1e15-36f3-4f46-aceb-05aac24c545e" providerId="ADAL" clId="{224B30EC-8B15-4450-966C-53BA3101BC9E}" dt="2021-03-09T04:37:19.340" v="69" actId="20577"/>
          <ac:spMkLst>
            <pc:docMk/>
            <pc:sldMk cId="178864396" sldId="1863"/>
            <ac:spMk id="2" creationId="{F7A9778E-1319-4046-B7AE-C3EBC5949A8A}"/>
          </ac:spMkLst>
        </pc:spChg>
        <pc:picChg chg="add mod">
          <ac:chgData name="Sherif Khattab" userId="c83b1e15-36f3-4f46-aceb-05aac24c545e" providerId="ADAL" clId="{224B30EC-8B15-4450-966C-53BA3101BC9E}" dt="2021-03-09T04:37:27.415" v="72" actId="1076"/>
          <ac:picMkLst>
            <pc:docMk/>
            <pc:sldMk cId="178864396" sldId="1863"/>
            <ac:picMk id="7" creationId="{8FBB0052-649F-40D0-AAD6-2C19BE3F33C0}"/>
          </ac:picMkLst>
        </pc:picChg>
      </pc:sldChg>
      <pc:sldChg chg="addSp modSp new mod">
        <pc:chgData name="Sherif Khattab" userId="c83b1e15-36f3-4f46-aceb-05aac24c545e" providerId="ADAL" clId="{224B30EC-8B15-4450-966C-53BA3101BC9E}" dt="2021-03-09T04:37:53.478" v="86" actId="1076"/>
        <pc:sldMkLst>
          <pc:docMk/>
          <pc:sldMk cId="427169560" sldId="1864"/>
        </pc:sldMkLst>
        <pc:spChg chg="mod">
          <ac:chgData name="Sherif Khattab" userId="c83b1e15-36f3-4f46-aceb-05aac24c545e" providerId="ADAL" clId="{224B30EC-8B15-4450-966C-53BA3101BC9E}" dt="2021-03-09T04:37:46.220" v="83" actId="20577"/>
          <ac:spMkLst>
            <pc:docMk/>
            <pc:sldMk cId="427169560" sldId="1864"/>
            <ac:spMk id="2" creationId="{5E160BCE-613C-4BD0-8F71-6C3852CB1DDA}"/>
          </ac:spMkLst>
        </pc:spChg>
        <pc:picChg chg="add mod">
          <ac:chgData name="Sherif Khattab" userId="c83b1e15-36f3-4f46-aceb-05aac24c545e" providerId="ADAL" clId="{224B30EC-8B15-4450-966C-53BA3101BC9E}" dt="2021-03-09T04:37:53.478" v="86" actId="1076"/>
          <ac:picMkLst>
            <pc:docMk/>
            <pc:sldMk cId="427169560" sldId="1864"/>
            <ac:picMk id="7" creationId="{9BE8BC9A-123D-4C29-8D53-F74407AA12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2f5a72b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82f5a72b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908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2f5a72b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2f5a72b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49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2f5a72b1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2f5a72b1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02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2f5a72b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2f5a72b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957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2f5a72b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2f5a72b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also:  lz4, lzham, bitknit as a close competitor to brotli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2656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2f5a72b1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2f5a72b1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015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2f5a72b1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2f5a72b1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first:  Prof. Tsachy (Itschak) Weissman (Stanford Dept. of EE)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second:  Vinith Misra, advised by Weissman while getting his PhD from Stanford, now at IBM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Misra was a technical advisor to silicon valley team, made the shows technical contributions seem like something experts could watch a powerpoint on and buy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328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c385fd78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c385fd78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26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c385fd78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c385fd78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479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c385fd78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c385fd78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2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f5a72b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2f5a72b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912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c385fd78_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c385fd78_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911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c385fd78_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c385fd78_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directed (w/ self edges)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v vertices each with edges to v vertices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v</a:t>
            </a:r>
            <a:r>
              <a:rPr lang="en" baseline="30000" dirty="0"/>
              <a:t>2</a:t>
            </a:r>
            <a:endParaRPr baseline="300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undirected (no self edges)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v vertices with edges to v-1 vertices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BUT  remember for undirected, (1, 2) == (2, 1)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v(v - 1) / 2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(v</a:t>
            </a:r>
            <a:r>
              <a:rPr lang="en" baseline="30000" dirty="0"/>
              <a:t>2</a:t>
            </a:r>
            <a:r>
              <a:rPr lang="en" dirty="0"/>
              <a:t> - v) /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369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c385fd78_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c385fd78_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</a:t>
            </a:r>
            <a:r>
              <a:rPr lang="en" baseline="30000"/>
              <a:t>2</a:t>
            </a:r>
            <a:r>
              <a:rPr lang="en"/>
              <a:t> - ε for directed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((v</a:t>
            </a:r>
            <a:r>
              <a:rPr lang="en" baseline="30000"/>
              <a:t>2</a:t>
            </a:r>
            <a:r>
              <a:rPr lang="en" sz="1200"/>
              <a:t> - v) / 2) - ε for undirected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we seen “sparse” and dense before?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-- with tries, for sparse tries DLB is better; for dense, R-way tries are better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5275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385fd78_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c385fd78_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spatial representations of the same vertices/edges are considered the same graph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2396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83715d0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83715d0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haven’t talked about problems to solve yet, but can you imagine tasks you might want to do with graphs?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6780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c385fd7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c385fd7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313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c385fd7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c385fd7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313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c385fd7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c385fd7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dirty="0"/>
              <a:t>Time: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Check edge existence in </a:t>
            </a:r>
            <a:r>
              <a:rPr lang="en" dirty="0" err="1"/>
              <a:t>Θ</a:t>
            </a:r>
            <a:r>
              <a:rPr lang="en" dirty="0"/>
              <a:t>(1)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 to find the neighbors of a vertex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</a:t>
            </a:r>
            <a:r>
              <a:rPr lang="en" baseline="30000" dirty="0">
                <a:solidFill>
                  <a:schemeClr val="dk1"/>
                </a:solidFill>
              </a:rPr>
              <a:t>2</a:t>
            </a:r>
            <a:r>
              <a:rPr lang="en" dirty="0">
                <a:solidFill>
                  <a:schemeClr val="dk1"/>
                </a:solidFill>
              </a:rPr>
              <a:t>) time to initialize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Space: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/>
              <a:t>Θ</a:t>
            </a:r>
            <a:r>
              <a:rPr lang="en" dirty="0"/>
              <a:t>(v</a:t>
            </a:r>
            <a:r>
              <a:rPr lang="en" baseline="30000" dirty="0"/>
              <a:t>2</a:t>
            </a:r>
            <a:r>
              <a:rPr lang="en" dirty="0"/>
              <a:t>) memory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Regardless of |E|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19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c385fd78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c385fd78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149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b1eca1e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b1eca1e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Time: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(d) to check edge existence/find the neighbors of a vertex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Where d is the degree of a vertex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# of neighbors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Can be up to </a:t>
            </a: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 to check edge existence/find the neighbors of a vertex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Space: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 + e) memory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Plus overhead of node use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Could be much less than v</a:t>
            </a:r>
            <a:r>
              <a:rPr lang="en" baseline="30000" dirty="0">
                <a:solidFill>
                  <a:schemeClr val="dk1"/>
                </a:solidFill>
              </a:rPr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44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2f5a72b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2f5a72b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16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c385fd78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c385fd78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matrix is better for dense graphs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list is better for sparse graphs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Lists approach is bad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Aside from not storing redundant edge info for undirected graphs, worse than </a:t>
            </a:r>
            <a:r>
              <a:rPr lang="en" dirty="0" err="1"/>
              <a:t>adj</a:t>
            </a:r>
            <a:r>
              <a:rPr lang="en" dirty="0"/>
              <a:t> 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104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c385fd78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c385fd78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matrix is better for dense graphs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list is better for sparse graphs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Lists approach is bad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Aside from not storing redundant edge info for undirected graphs, worse than </a:t>
            </a:r>
            <a:r>
              <a:rPr lang="en" dirty="0" err="1"/>
              <a:t>adj</a:t>
            </a:r>
            <a:r>
              <a:rPr lang="en" dirty="0"/>
              <a:t> 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104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c385fd78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c385fd78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Difference between Connected graph and Complete graph?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Connected means there is a path from </a:t>
            </a:r>
            <a:r>
              <a:rPr lang="en" dirty="0" err="1"/>
              <a:t>vertA</a:t>
            </a:r>
            <a:r>
              <a:rPr lang="en" dirty="0"/>
              <a:t> to </a:t>
            </a:r>
            <a:r>
              <a:rPr lang="en" dirty="0" err="1"/>
              <a:t>vertB</a:t>
            </a:r>
            <a:endParaRPr dirty="0"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Complete means maximum number of edges in graph (so, </a:t>
            </a:r>
            <a:r>
              <a:rPr lang="en" dirty="0" err="1"/>
              <a:t>vertA</a:t>
            </a:r>
            <a:r>
              <a:rPr lang="en" dirty="0"/>
              <a:t> has edge to </a:t>
            </a:r>
            <a:r>
              <a:rPr lang="en" dirty="0" err="1"/>
              <a:t>vertB</a:t>
            </a:r>
            <a:r>
              <a:rPr lang="en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767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c385fd78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c385fd78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368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c385fd78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c385fd78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6090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a15c74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a15c74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156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15c748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15c748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016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c385fd78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c385fd78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198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a273c18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ca273c18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we are building connected, acyclic graphs with both bfs and dfs (will define on next slide)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students to pick out that we are also doing shortest paths with bfs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4023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886e63d4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886e63d4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50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2f5a72b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2f5a72b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3437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c385fd78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c385fd78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matrix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/>
              <a:t>Θ</a:t>
            </a:r>
            <a:r>
              <a:rPr lang="en" dirty="0"/>
              <a:t>(v) to consider all neighbors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To traverse a row/column of the matrix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Doing this for each of v vertices leads to </a:t>
            </a:r>
            <a:r>
              <a:rPr lang="en" dirty="0" err="1"/>
              <a:t>Θ</a:t>
            </a:r>
            <a:r>
              <a:rPr lang="en" dirty="0"/>
              <a:t>(v</a:t>
            </a:r>
            <a:r>
              <a:rPr lang="en" baseline="30000" dirty="0"/>
              <a:t>2</a:t>
            </a:r>
            <a:r>
              <a:rPr lang="en" dirty="0"/>
              <a:t>) runtime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list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Must consider the neighbor list of each vertex in the array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So, we must visit every vertex in the whole adjacency list</a:t>
            </a:r>
            <a:endParaRPr dirty="0"/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err="1"/>
              <a:t>Θ</a:t>
            </a:r>
            <a:r>
              <a:rPr lang="en" dirty="0"/>
              <a:t>(v + e)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52531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2f5a72b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2f5a72b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11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2f5a72b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2f5a72b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650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2f5a72b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2f5a72b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860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2f5a72b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2f5a72b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a codeword is encountered that is not in the codebook, it must be: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prev_pattern</a:t>
            </a:r>
            <a:r>
              <a:rPr lang="en" dirty="0"/>
              <a:t> + </a:t>
            </a:r>
            <a:r>
              <a:rPr lang="en" dirty="0" err="1"/>
              <a:t>prev_pattern</a:t>
            </a:r>
            <a:r>
              <a:rPr lang="en" dirty="0"/>
              <a:t>[0]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392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2f5a72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2f5a72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" dirty="0"/>
              <a:t>ENCODE:</a:t>
            </a:r>
            <a:br>
              <a:rPr lang="en" dirty="0"/>
            </a:br>
            <a:r>
              <a:rPr lang="en" dirty="0"/>
              <a:t>Two most likely candidates: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Trie or Hash Table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Both allow lookups in time proportional to string length, independent of the number of strings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Since the new keys are all prefixes already in the tree, and plus one additional character, and since we are searching for prefixes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Trie would be a great choice</a:t>
            </a:r>
            <a:endParaRPr dirty="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However, memory issues would make us prefer the DLB</a:t>
            </a:r>
            <a:endParaRPr dirty="0"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LZW.java uses a ternary search trie (TST).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DECODE: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codewords are the key values, and the strings are returned 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simply use the codeword values to index an array of strings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Gives us constant time lookup of the codewords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See LZW.java</a:t>
            </a:r>
            <a:endParaRPr sz="14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1237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2/28/22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46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578331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>
              <a:defRPr dirty="0"/>
            </a:lvl1pPr>
          </a:lstStyle>
          <a:p>
            <a:pPr marL="503821" lvl="0" indent="-405855">
              <a:spcBef>
                <a:spcPts val="661"/>
              </a:spcBef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99" b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B6D26-03C3-674E-9968-E18ACD2FC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453669" y="7226938"/>
            <a:ext cx="4594232" cy="401807"/>
          </a:xfrm>
        </p:spPr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68857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453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158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933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25577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4022066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77417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0106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8231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601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9289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687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80138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41086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8356748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33846756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4337806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4239752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41567786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27354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0663592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3973312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8653965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31384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7030917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8527652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5396938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9252817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5660309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42839065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944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738301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6019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19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5520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3490213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854674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8531334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9916680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6084507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34471569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4944645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3280088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31633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41813832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5651302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410597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7745235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5634866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4137081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0922400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35997979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7664915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270973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4866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00382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63942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9AE3FD6-4AAA-B146-BC52-86A3053D5E3D}"/>
              </a:ext>
            </a:extLst>
          </p:cNvPr>
          <p:cNvSpPr>
            <a:spLocks noGrp="1" noChangeArrowheads="1"/>
          </p:cNvSpPr>
          <p:nvPr>
            <p:ph type="ftr" idx="3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9811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9902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A2874-3046-754A-9DC4-2F582BD221D3}"/>
              </a:ext>
            </a:extLst>
          </p:cNvPr>
          <p:cNvSpPr>
            <a:spLocks noGrp="1" noChangeArrowheads="1"/>
          </p:cNvSpPr>
          <p:nvPr>
            <p:ph type="ftr" idx="3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3139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73537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01962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2/28/22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76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5417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129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14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64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0B10085-7FF7-6441-A59F-E8C0BFBD1EC7}"/>
              </a:ext>
            </a:extLst>
          </p:cNvPr>
          <p:cNvSpPr>
            <a:spLocks noGrp="1" noChangeArrowheads="1"/>
          </p:cNvSpPr>
          <p:nvPr>
            <p:ph type="ftr" idx="3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50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433866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Initialize codebook to all single characters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e.g., ASCII value maps to its character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While !EOF: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Read next codeword from file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Lookup corresponding pattern in the codebook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Output that pattern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Add the previous pattern + the first character of the current pattern to the codebook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LZW expansion</a:t>
            </a:r>
            <a:endParaRPr/>
          </a:p>
        </p:txBody>
      </p:sp>
      <p:grpSp>
        <p:nvGrpSpPr>
          <p:cNvPr id="347" name="Google Shape;347;p36"/>
          <p:cNvGrpSpPr/>
          <p:nvPr/>
        </p:nvGrpSpPr>
        <p:grpSpPr>
          <a:xfrm>
            <a:off x="5078755" y="5389471"/>
            <a:ext cx="4797196" cy="1645514"/>
            <a:chOff x="4608325" y="4888250"/>
            <a:chExt cx="4353300" cy="1493250"/>
          </a:xfrm>
        </p:grpSpPr>
        <p:sp>
          <p:nvSpPr>
            <p:cNvPr id="348" name="Google Shape;348;p36"/>
            <p:cNvSpPr txBox="1"/>
            <p:nvPr/>
          </p:nvSpPr>
          <p:spPr>
            <a:xfrm>
              <a:off x="5556925" y="5330000"/>
              <a:ext cx="3404700" cy="10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t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Note this means no codebook addition after first pattern output!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49" name="Google Shape;349;p36"/>
            <p:cNvCxnSpPr>
              <a:stCxn id="348" idx="1"/>
            </p:cNvCxnSpPr>
            <p:nvPr/>
          </p:nvCxnSpPr>
          <p:spPr>
            <a:xfrm rot="10800000">
              <a:off x="4608325" y="4888250"/>
              <a:ext cx="948600" cy="9675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50" name="Google Shape;350;p3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027D03-DF63-B244-A39C-2C02B93329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4947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LZW expansion example</a:t>
            </a:r>
            <a:endParaRPr/>
          </a:p>
        </p:txBody>
      </p:sp>
      <p:grpSp>
        <p:nvGrpSpPr>
          <p:cNvPr id="356" name="Google Shape;356;p37"/>
          <p:cNvGrpSpPr/>
          <p:nvPr/>
        </p:nvGrpSpPr>
        <p:grpSpPr>
          <a:xfrm>
            <a:off x="359991" y="1721077"/>
            <a:ext cx="4473878" cy="559359"/>
            <a:chOff x="286300" y="2134300"/>
            <a:chExt cx="4059900" cy="507600"/>
          </a:xfrm>
        </p:grpSpPr>
        <p:sp>
          <p:nvSpPr>
            <p:cNvPr id="357" name="Google Shape;357;p37"/>
            <p:cNvSpPr/>
            <p:nvPr/>
          </p:nvSpPr>
          <p:spPr>
            <a:xfrm>
              <a:off x="286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Cur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1405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Output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2524300" y="2134300"/>
              <a:ext cx="18219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Add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60" name="Google Shape;360;p37"/>
          <p:cNvSpPr/>
          <p:nvPr/>
        </p:nvSpPr>
        <p:spPr>
          <a:xfrm>
            <a:off x="1593093" y="228043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359991" y="228043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2826195" y="2839794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256:TO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1593093" y="283979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359991" y="283979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2826195" y="3399153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257:OB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1593093" y="3399153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359991" y="3399153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2826195" y="3958512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258:BE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1593093" y="3958512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359991" y="3958512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2826195" y="4517870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259:EO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2" name="Google Shape;372;p37"/>
          <p:cNvSpPr/>
          <p:nvPr/>
        </p:nvSpPr>
        <p:spPr>
          <a:xfrm>
            <a:off x="1593093" y="4517870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3" name="Google Shape;373;p37"/>
          <p:cNvSpPr/>
          <p:nvPr/>
        </p:nvSpPr>
        <p:spPr>
          <a:xfrm>
            <a:off x="359991" y="4517870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2826195" y="5077229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260:OR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1593093" y="5077229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359991" y="5077229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2826195" y="5636588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261:RN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1593093" y="5636588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359991" y="5636588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2826195" y="6195947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262:NO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1593093" y="6195947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359991" y="6195947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7709785" y="1721077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263:OT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6476683" y="1721077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5243581" y="1721077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7709785" y="2280435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264:TT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6476683" y="2280435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5243581" y="2280435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9" name="Google Shape;389;p37"/>
          <p:cNvSpPr/>
          <p:nvPr/>
        </p:nvSpPr>
        <p:spPr>
          <a:xfrm>
            <a:off x="7709785" y="2839794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265:TOB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0" name="Google Shape;390;p37"/>
          <p:cNvSpPr/>
          <p:nvPr/>
        </p:nvSpPr>
        <p:spPr>
          <a:xfrm>
            <a:off x="6476683" y="2839794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5243581" y="2839794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2" name="Google Shape;392;p37"/>
          <p:cNvSpPr/>
          <p:nvPr/>
        </p:nvSpPr>
        <p:spPr>
          <a:xfrm>
            <a:off x="7709785" y="3399153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266:BEO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3" name="Google Shape;393;p37"/>
          <p:cNvSpPr/>
          <p:nvPr/>
        </p:nvSpPr>
        <p:spPr>
          <a:xfrm>
            <a:off x="6476683" y="339915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5243581" y="339915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7709785" y="3958512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267:ORT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6476683" y="3958512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5243581" y="3958512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7709785" y="4517870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268:TOBE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9" name="Google Shape;399;p37"/>
          <p:cNvSpPr/>
          <p:nvPr/>
        </p:nvSpPr>
        <p:spPr>
          <a:xfrm>
            <a:off x="6476683" y="4517870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0" name="Google Shape;400;p37"/>
          <p:cNvSpPr/>
          <p:nvPr/>
        </p:nvSpPr>
        <p:spPr>
          <a:xfrm>
            <a:off x="5243581" y="4517870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7709785" y="5077229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269:EOR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2" name="Google Shape;402;p37"/>
          <p:cNvSpPr/>
          <p:nvPr/>
        </p:nvSpPr>
        <p:spPr>
          <a:xfrm>
            <a:off x="6476683" y="5077229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RN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5243581" y="5077229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7709785" y="5636588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270:RNO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6476683" y="5636588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5243581" y="5636588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2826195" y="2280435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8" name="Google Shape;408;p3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7D3D52-61D0-EE42-ABA8-D1763B14D5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488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Both compression and expansion construct the same codebook!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Compression stores character string → codeword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Expansion stores codeword → character string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They contain the same pairs in the same order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Hence, the codebook doesn’t need to be stored with the compressed file, saving space</a:t>
            </a:r>
            <a:endParaRPr/>
          </a:p>
        </p:txBody>
      </p:sp>
      <p:sp>
        <p:nvSpPr>
          <p:cNvPr id="414" name="Google Shape;414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How does this work out?</a:t>
            </a:r>
            <a:endParaRPr/>
          </a:p>
        </p:txBody>
      </p:sp>
      <p:sp>
        <p:nvSpPr>
          <p:cNvPr id="415" name="Google Shape;415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0B4A1-569F-3F47-A2F4-ECFCC28DD9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7118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633D-6561-420E-9CA4-D6D6CD19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LZW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899-8F97-426F-8E7E-F619B98A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87277-807D-4F8D-AD3F-82CF03551F8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CE75C-EDBE-4BCB-9C64-FA566A8855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12CB2-DDA4-4302-9881-D19C422F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07" y="877617"/>
            <a:ext cx="8954044" cy="59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FA413-F384-40E9-8317-EDE80ABF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LZW Corner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EA2C3-6712-4671-90AC-2DFD27A6F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ACDE1-EB80-4DFC-9D3F-22BAC33268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C9EA8-500C-433E-B04B-B7E23287AD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5FF91-2CBE-4BF6-8CE9-1FEED770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" y="848427"/>
            <a:ext cx="9300210" cy="620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body" idx="1"/>
          </p:nvPr>
        </p:nvSpPr>
        <p:spPr>
          <a:xfrm>
            <a:off x="504349" y="2104588"/>
            <a:ext cx="9068753" cy="513638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Expansion can sometimes be a step ahead of compression…</a:t>
            </a:r>
            <a:endParaRPr/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If, during compression, the (pattern, codeword) that was just added to the dictionary is immediately used in the next step, the decompression algorithm will not yet know the codeword.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/>
              <a:t>This is easily detected and dealt with, however</a:t>
            </a:r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Just one tiny little issue to sort out...</a:t>
            </a:r>
            <a:endParaRPr/>
          </a:p>
        </p:txBody>
      </p:sp>
      <p:sp>
        <p:nvSpPr>
          <p:cNvPr id="422" name="Google Shape;422;p3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18E869-EC6A-3D40-89D4-7E9F71BD03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5673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body" idx="1"/>
          </p:nvPr>
        </p:nvSpPr>
        <p:spPr>
          <a:xfrm>
            <a:off x="504349" y="1117694"/>
            <a:ext cx="9068753" cy="75506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Compress, using 12 bit codewords: AAAAAA</a:t>
            </a: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LZW corner case example</a:t>
            </a:r>
            <a:endParaRPr/>
          </a:p>
        </p:txBody>
      </p:sp>
      <p:grpSp>
        <p:nvGrpSpPr>
          <p:cNvPr id="429" name="Google Shape;429;p40"/>
          <p:cNvGrpSpPr/>
          <p:nvPr/>
        </p:nvGrpSpPr>
        <p:grpSpPr>
          <a:xfrm>
            <a:off x="2801786" y="1983786"/>
            <a:ext cx="4473878" cy="559359"/>
            <a:chOff x="286300" y="2134300"/>
            <a:chExt cx="4059900" cy="507600"/>
          </a:xfrm>
        </p:grpSpPr>
        <p:sp>
          <p:nvSpPr>
            <p:cNvPr id="430" name="Google Shape;430;p40"/>
            <p:cNvSpPr/>
            <p:nvPr/>
          </p:nvSpPr>
          <p:spPr>
            <a:xfrm>
              <a:off x="286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Cur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1405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Output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2524300" y="2134300"/>
              <a:ext cx="18219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Add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33" name="Google Shape;433;p40"/>
          <p:cNvSpPr/>
          <p:nvPr/>
        </p:nvSpPr>
        <p:spPr>
          <a:xfrm>
            <a:off x="2801786" y="254314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4034888" y="254314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5267990" y="2543145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AA:256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6" name="Google Shape;436;p40"/>
          <p:cNvSpPr/>
          <p:nvPr/>
        </p:nvSpPr>
        <p:spPr>
          <a:xfrm>
            <a:off x="2801786" y="3661862"/>
            <a:ext cx="1233101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4034888" y="3661862"/>
            <a:ext cx="1233101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8" name="Google Shape;438;p40"/>
          <p:cNvSpPr/>
          <p:nvPr/>
        </p:nvSpPr>
        <p:spPr>
          <a:xfrm>
            <a:off x="5267990" y="3661862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2801786" y="310250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0" name="Google Shape;440;p40"/>
          <p:cNvSpPr/>
          <p:nvPr/>
        </p:nvSpPr>
        <p:spPr>
          <a:xfrm>
            <a:off x="4034888" y="310250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1" name="Google Shape;441;p40"/>
          <p:cNvSpPr/>
          <p:nvPr/>
        </p:nvSpPr>
        <p:spPr>
          <a:xfrm>
            <a:off x="5267990" y="3102503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AAA:257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2" name="Google Shape;442;p40"/>
          <p:cNvSpPr/>
          <p:nvPr/>
        </p:nvSpPr>
        <p:spPr>
          <a:xfrm>
            <a:off x="4034888" y="5618626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43" name="Google Shape;443;p40"/>
          <p:cNvGrpSpPr/>
          <p:nvPr/>
        </p:nvGrpSpPr>
        <p:grpSpPr>
          <a:xfrm>
            <a:off x="2801786" y="5059267"/>
            <a:ext cx="4473878" cy="559359"/>
            <a:chOff x="286300" y="2134300"/>
            <a:chExt cx="4059900" cy="507600"/>
          </a:xfrm>
        </p:grpSpPr>
        <p:sp>
          <p:nvSpPr>
            <p:cNvPr id="444" name="Google Shape;444;p40"/>
            <p:cNvSpPr/>
            <p:nvPr/>
          </p:nvSpPr>
          <p:spPr>
            <a:xfrm>
              <a:off x="286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Cur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1405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Output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2524300" y="2134300"/>
              <a:ext cx="18219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Add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47" name="Google Shape;447;p40"/>
          <p:cNvSpPr/>
          <p:nvPr/>
        </p:nvSpPr>
        <p:spPr>
          <a:xfrm>
            <a:off x="2801786" y="5618626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5267990" y="6177984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256:AA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9" name="Google Shape;449;p40"/>
          <p:cNvSpPr/>
          <p:nvPr/>
        </p:nvSpPr>
        <p:spPr>
          <a:xfrm>
            <a:off x="4034888" y="617798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2801786" y="617798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5267990" y="5618626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2" name="Google Shape;452;p40"/>
          <p:cNvSpPr/>
          <p:nvPr/>
        </p:nvSpPr>
        <p:spPr>
          <a:xfrm>
            <a:off x="5267990" y="6737343"/>
            <a:ext cx="2007674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257:AAA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4034888" y="6737343"/>
            <a:ext cx="1233101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AAA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4" name="Google Shape;454;p40"/>
          <p:cNvSpPr/>
          <p:nvPr/>
        </p:nvSpPr>
        <p:spPr>
          <a:xfrm>
            <a:off x="2801786" y="6737343"/>
            <a:ext cx="1233101" cy="559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5" name="Google Shape;455;p40"/>
          <p:cNvSpPr txBox="1">
            <a:spLocks noGrp="1"/>
          </p:cNvSpPr>
          <p:nvPr>
            <p:ph type="body" idx="1"/>
          </p:nvPr>
        </p:nvSpPr>
        <p:spPr>
          <a:xfrm>
            <a:off x="504349" y="4262709"/>
            <a:ext cx="9068753" cy="75506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Expansion:</a:t>
            </a:r>
            <a:endParaRPr/>
          </a:p>
        </p:txBody>
      </p:sp>
      <p:sp>
        <p:nvSpPr>
          <p:cNvPr id="456" name="Google Shape;456;p4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12D52-4577-F14E-9982-AD36E879F5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2044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body" idx="1"/>
          </p:nvPr>
        </p:nvSpPr>
        <p:spPr>
          <a:xfrm>
            <a:off x="504349" y="2528598"/>
            <a:ext cx="9068753" cy="471223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How to represent/store during: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Compression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Expansion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Considerations: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What operations are needed?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How many of these operations are going to be performed?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Discuss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600" dirty="0"/>
              <a:t>LZW implementation concerns:  codebook</a:t>
            </a:r>
            <a:endParaRPr sz="3600" dirty="0"/>
          </a:p>
        </p:txBody>
      </p:sp>
      <p:sp>
        <p:nvSpPr>
          <p:cNvPr id="463" name="Google Shape;463;p4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A10742-A0F0-844D-89E8-4F871FEFFD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433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How long should codewords be?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Use fewer bits: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Gives better compression earlier on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But, leaves fewer codewords available, which will hamper compression later on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Use more bits: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Delays actual compression until longer patterns are found due to large codeword size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More codewords available means that greater compression gains can be made later on in the process</a:t>
            </a:r>
            <a:endParaRPr/>
          </a:p>
        </p:txBody>
      </p:sp>
      <p:sp>
        <p:nvSpPr>
          <p:cNvPr id="469" name="Google Shape;469;p4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200" dirty="0"/>
              <a:t>Further implementation issues:  codeword size</a:t>
            </a:r>
            <a:endParaRPr sz="3200" dirty="0"/>
          </a:p>
        </p:txBody>
      </p:sp>
      <p:sp>
        <p:nvSpPr>
          <p:cNvPr id="470" name="Google Shape;470;p4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245B7-16FF-6443-97FD-2952652A27A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8362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This sounds eerily like variable length codewords…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Exactly what we set out to avoid!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Here, we’re talking about a different technique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Example: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Start out using 9 bit codewords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When codeword 512 is inserted into the codebook, switch to outputting/grabbing 10 bit codewords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When codeword 1024 is inserted into the codebook, switch to outputting/grabbing 11 bit codewords…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Etc.</a:t>
            </a:r>
            <a:endParaRPr/>
          </a:p>
        </p:txBody>
      </p:sp>
      <p:sp>
        <p:nvSpPr>
          <p:cNvPr id="476" name="Google Shape;476;p4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Variable width codewords</a:t>
            </a:r>
            <a:endParaRPr/>
          </a:p>
        </p:txBody>
      </p:sp>
      <p:sp>
        <p:nvSpPr>
          <p:cNvPr id="477" name="Google Shape;477;p4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6DF1C2-8890-6142-86A3-145CE8BB6FA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3745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6 due on 2/28</a:t>
            </a:r>
          </a:p>
          <a:p>
            <a:pPr lvl="1"/>
            <a:r>
              <a:rPr lang="en-US" dirty="0"/>
              <a:t>Lab 6 due on 3/4</a:t>
            </a:r>
          </a:p>
          <a:p>
            <a:pPr lvl="1"/>
            <a:r>
              <a:rPr lang="en-US" dirty="0"/>
              <a:t>Homework 7 due on 3/14</a:t>
            </a:r>
          </a:p>
          <a:p>
            <a:pPr lvl="1"/>
            <a:r>
              <a:rPr lang="en-US" dirty="0"/>
              <a:t>Assignment 1 due on 3/14</a:t>
            </a:r>
          </a:p>
          <a:p>
            <a:r>
              <a:rPr lang="en-US" dirty="0"/>
              <a:t>Midterm exam on Wednesday 3/2</a:t>
            </a:r>
          </a:p>
          <a:p>
            <a:pPr lvl="1"/>
            <a:r>
              <a:rPr lang="en-US" dirty="0"/>
              <a:t>In-person, paper, closed book exam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01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6AD1-C68A-4F4A-8015-92AEB700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Adaptive Codeword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CEE23-6B56-4F8E-9104-8BD692FDB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C78E3-62A3-4F30-91DB-25AF4DC9B4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3416B-BF7D-4522-A417-4881F1B2D9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9B3B8-789D-4DF7-8098-D59881AD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1126"/>
            <a:ext cx="10077450" cy="32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78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What happens when we run out of codewords?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Only 2</a:t>
            </a:r>
            <a:r>
              <a:rPr lang="en" baseline="30000"/>
              <a:t>n</a:t>
            </a:r>
            <a:r>
              <a:rPr lang="en"/>
              <a:t> possible codewords for n bit codes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Even using variable width codewords, they can’t grow arbitrarily large…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Two primary options: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Stop adding new keywords, use the codebook as it stands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Maintains long already established patterns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But if the file changes, it will not be compressed as effectively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Throw out the codebook and start over from single characters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Allows new patterns to be compressed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Until new patterns are built up, though, compression will be minimal</a:t>
            </a:r>
            <a:endParaRPr/>
          </a:p>
        </p:txBody>
      </p:sp>
      <p:sp>
        <p:nvSpPr>
          <p:cNvPr id="483" name="Google Shape;483;p4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Even further implementation issues:  codebook size</a:t>
            </a:r>
            <a:endParaRPr sz="2645"/>
          </a:p>
        </p:txBody>
      </p:sp>
      <p:sp>
        <p:nvSpPr>
          <p:cNvPr id="484" name="Google Shape;484;p4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1EF46E-C55C-F34E-9F40-9F52388CBF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3894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HUFFMAN vs LZW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In general, LZW will give better compression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Also better for compression archived directories of files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Why?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Very long patterns can be built up, leading to better compression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Different files don’t “hurt” each other as they did in Huffman</a:t>
            </a:r>
            <a:endParaRPr/>
          </a:p>
          <a:p>
            <a:pPr lvl="4">
              <a:lnSpc>
                <a:spcPct val="150000"/>
              </a:lnSpc>
            </a:pPr>
            <a:r>
              <a:rPr lang="en"/>
              <a:t>Remember our thoughts on using static tries?</a:t>
            </a:r>
            <a:endParaRPr/>
          </a:p>
        </p:txBody>
      </p:sp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600" dirty="0"/>
              <a:t>The showdown you’ve all been waiting for...</a:t>
            </a:r>
            <a:endParaRPr sz="3600" dirty="0"/>
          </a:p>
        </p:txBody>
      </p:sp>
      <p:sp>
        <p:nvSpPr>
          <p:cNvPr id="491" name="Google Shape;491;p4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C9908A-A14D-E840-9074-5D05DEAC70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3188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>
            <a:spLocks noGrp="1"/>
          </p:cNvSpPr>
          <p:nvPr>
            <p:ph type="body" idx="1"/>
          </p:nvPr>
        </p:nvSpPr>
        <p:spPr>
          <a:xfrm>
            <a:off x="337677" y="1418834"/>
            <a:ext cx="9555712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Well, gifs can use it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And pdfs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Most dedicated compression applications use other algorithms: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DEFLATE (combination of LZ77 and Huffman)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Used by PKZIP and gzip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Burrows-Wheeler transforms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Used by bzip2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LZMA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Used by 7-zip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brotli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Introduced by Google in Sept. 2015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Based around a " … combination of a modern variant of the LZ77 algorithm, Huffman coding[,] and 2nd order context modeling … "</a:t>
            </a:r>
            <a:endParaRPr/>
          </a:p>
        </p:txBody>
      </p:sp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600" dirty="0"/>
              <a:t>So lossless compression apps use LZW?</a:t>
            </a:r>
            <a:endParaRPr sz="3600" dirty="0"/>
          </a:p>
        </p:txBody>
      </p:sp>
      <p:sp>
        <p:nvSpPr>
          <p:cNvPr id="498" name="Google Shape;498;p4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3AC54-C168-E648-9785-69BA3F84E2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12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How much can they compress a file?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Better question: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How much can a file be compressed by any algorithm?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No algorithm can compress every bitstream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Assume we have such an algorithm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We can use to compress its own output!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And we could keep compressing its output until our compressed file is 0 bits!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Clearly this can’t work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Proofs in Proposition S of Section 5.5 of the text</a:t>
            </a:r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DEFLATE et al achieve even better general compression?</a:t>
            </a:r>
            <a:endParaRPr sz="2424"/>
          </a:p>
        </p:txBody>
      </p:sp>
      <p:sp>
        <p:nvSpPr>
          <p:cNvPr id="505" name="Google Shape;505;p4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90BAA4-2C1C-704C-AE3F-AF4180F034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2220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86F560-C0D3-41BB-A596-136524081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DEC614-F3EB-4DBD-970F-1153C824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2 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901F6-F093-4EAC-9EBD-627CF19B2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C0957-0071-4F30-B7DB-5A1055472937}"/>
              </a:ext>
            </a:extLst>
          </p:cNvPr>
          <p:cNvSpPr>
            <a:spLocks noGrp="1"/>
          </p:cNvSpPr>
          <p:nvPr>
            <p:ph type="ftr" idx="3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kern="1200" smtClean="0">
                <a:solidFill>
                  <a:srgbClr val="000000"/>
                </a:solidFill>
                <a:latin typeface="Times New Roman" pitchFamily="16" charset="0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95C73-D257-418C-9D5F-CF9529B7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605785"/>
            <a:ext cx="8065770" cy="53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3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D853B5-9C90-4773-BEEB-815F21D1F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0FF88-9DFA-4FBE-B1CB-838CEFC07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01155-31B5-4D13-AEBA-DD3D8A139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1F012-B3A1-403A-AF0D-D9DE5768E0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1D150-E8E7-4A3A-A6E3-1F745E4F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77" y="1417097"/>
            <a:ext cx="8405404" cy="56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3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body" idx="1"/>
          </p:nvPr>
        </p:nvSpPr>
        <p:spPr>
          <a:xfrm>
            <a:off x="220868" y="1418834"/>
            <a:ext cx="9716710" cy="8092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"Weissman scores" are a made-up metric for Silicon Valley (TV)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-US" sz="4000"/>
              <a:t>A final note on compression evaluation</a:t>
            </a:r>
          </a:p>
        </p:txBody>
      </p:sp>
      <p:pic>
        <p:nvPicPr>
          <p:cNvPr id="534" name="Google Shape;5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51" y="2502531"/>
            <a:ext cx="3037712" cy="202310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5" name="Google Shape;5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65" y="4139039"/>
            <a:ext cx="2959197" cy="29591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6" name="Google Shape;536;p51" descr="silicon_valley_huffma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904" y="2228123"/>
            <a:ext cx="6693846" cy="43160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7" name="Google Shape;537;p51"/>
          <p:cNvSpPr/>
          <p:nvPr/>
        </p:nvSpPr>
        <p:spPr>
          <a:xfrm>
            <a:off x="3840858" y="3625469"/>
            <a:ext cx="1521377" cy="1521377"/>
          </a:xfrm>
          <a:prstGeom prst="ellipse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38" name="Google Shape;538;p5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5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algn="ctr"/>
            <a:r>
              <a:rPr lang="en-US" dirty="0"/>
              <a:t>Graphs!</a:t>
            </a:r>
            <a:endParaRPr dirty="0"/>
          </a:p>
        </p:txBody>
      </p:sp>
      <p:pic>
        <p:nvPicPr>
          <p:cNvPr id="44" name="Google Shape;44;p9" descr="X^4-4^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36" y="3130658"/>
            <a:ext cx="3138376" cy="130153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" name="Google Shape;45;p9" descr="bar-graph-fruit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9042" y="2532373"/>
            <a:ext cx="2624060" cy="249810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/>
          <p:nvPr/>
        </p:nvSpPr>
        <p:spPr>
          <a:xfrm>
            <a:off x="-754208" y="2713785"/>
            <a:ext cx="5799546" cy="2135282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" name="Google Shape;47;p9"/>
          <p:cNvSpPr/>
          <p:nvPr/>
        </p:nvSpPr>
        <p:spPr>
          <a:xfrm>
            <a:off x="5361299" y="2713785"/>
            <a:ext cx="5799546" cy="2135282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8" name="Google Shape;48;p9"/>
          <p:cNvGrpSpPr/>
          <p:nvPr/>
        </p:nvGrpSpPr>
        <p:grpSpPr>
          <a:xfrm>
            <a:off x="3333790" y="2645682"/>
            <a:ext cx="3960003" cy="2497389"/>
            <a:chOff x="2839475" y="4019550"/>
            <a:chExt cx="3593575" cy="2266300"/>
          </a:xfrm>
        </p:grpSpPr>
        <p:sp>
          <p:nvSpPr>
            <p:cNvPr id="49" name="Google Shape;49;p9"/>
            <p:cNvSpPr/>
            <p:nvPr/>
          </p:nvSpPr>
          <p:spPr>
            <a:xfrm>
              <a:off x="5815350" y="51280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48647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48647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36313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36313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4" name="Google Shape;54;p9"/>
            <p:cNvSpPr/>
            <p:nvPr/>
          </p:nvSpPr>
          <p:spPr>
            <a:xfrm>
              <a:off x="2839475" y="40195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5" name="Google Shape;55;p9"/>
            <p:cNvCxnSpPr>
              <a:stCxn id="49" idx="1"/>
              <a:endCxn id="51" idx="6"/>
            </p:cNvCxnSpPr>
            <p:nvPr/>
          </p:nvCxnSpPr>
          <p:spPr>
            <a:xfrm rot="10800000">
              <a:off x="5482510" y="4961710"/>
              <a:ext cx="423300" cy="256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9"/>
            <p:cNvCxnSpPr>
              <a:stCxn id="49" idx="3"/>
              <a:endCxn id="50" idx="6"/>
            </p:cNvCxnSpPr>
            <p:nvPr/>
          </p:nvCxnSpPr>
          <p:spPr>
            <a:xfrm flipH="1">
              <a:off x="5482510" y="5655290"/>
              <a:ext cx="423300" cy="321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9"/>
            <p:cNvCxnSpPr>
              <a:stCxn id="51" idx="2"/>
              <a:endCxn id="52" idx="6"/>
            </p:cNvCxnSpPr>
            <p:nvPr/>
          </p:nvCxnSpPr>
          <p:spPr>
            <a:xfrm rot="10800000">
              <a:off x="4249125" y="4961675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9"/>
            <p:cNvCxnSpPr>
              <a:stCxn id="50" idx="2"/>
              <a:endCxn id="53" idx="6"/>
            </p:cNvCxnSpPr>
            <p:nvPr/>
          </p:nvCxnSpPr>
          <p:spPr>
            <a:xfrm rot="10800000">
              <a:off x="4249125" y="5977000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9"/>
            <p:cNvCxnSpPr>
              <a:stCxn id="51" idx="4"/>
              <a:endCxn id="50" idx="0"/>
            </p:cNvCxnSpPr>
            <p:nvPr/>
          </p:nvCxnSpPr>
          <p:spPr>
            <a:xfrm>
              <a:off x="51735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9"/>
            <p:cNvCxnSpPr>
              <a:stCxn id="52" idx="4"/>
              <a:endCxn id="53" idx="0"/>
            </p:cNvCxnSpPr>
            <p:nvPr/>
          </p:nvCxnSpPr>
          <p:spPr>
            <a:xfrm>
              <a:off x="39401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9"/>
            <p:cNvCxnSpPr>
              <a:stCxn id="54" idx="5"/>
              <a:endCxn id="52" idx="1"/>
            </p:cNvCxnSpPr>
            <p:nvPr/>
          </p:nvCxnSpPr>
          <p:spPr>
            <a:xfrm>
              <a:off x="3366715" y="4546790"/>
              <a:ext cx="355200" cy="19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3493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 graph G = (V, E)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Where V is a set of vertices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 is a set of edges connecting vertex pairs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Example: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V = {0, 1, 2, 3, 4, 5}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 = {(0, 1), (0, 4), (1, 2), (1, 4), (2, 3), (3, 4), (3, 5)}</a:t>
            </a: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Graphs</a:t>
            </a:r>
            <a:endParaRPr/>
          </a:p>
        </p:txBody>
      </p:sp>
      <p:grpSp>
        <p:nvGrpSpPr>
          <p:cNvPr id="69" name="Google Shape;69;p10"/>
          <p:cNvGrpSpPr/>
          <p:nvPr/>
        </p:nvGrpSpPr>
        <p:grpSpPr>
          <a:xfrm>
            <a:off x="5844347" y="4790331"/>
            <a:ext cx="3960003" cy="2497389"/>
            <a:chOff x="2839475" y="4019550"/>
            <a:chExt cx="3593575" cy="2266300"/>
          </a:xfrm>
        </p:grpSpPr>
        <p:sp>
          <p:nvSpPr>
            <p:cNvPr id="70" name="Google Shape;70;p10"/>
            <p:cNvSpPr/>
            <p:nvPr/>
          </p:nvSpPr>
          <p:spPr>
            <a:xfrm>
              <a:off x="5815350" y="51280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48647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48647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36313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36313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839475" y="40195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6" name="Google Shape;76;p10"/>
            <p:cNvCxnSpPr>
              <a:stCxn id="70" idx="1"/>
              <a:endCxn id="72" idx="6"/>
            </p:cNvCxnSpPr>
            <p:nvPr/>
          </p:nvCxnSpPr>
          <p:spPr>
            <a:xfrm rot="10800000">
              <a:off x="5482510" y="4961710"/>
              <a:ext cx="423300" cy="256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10"/>
            <p:cNvCxnSpPr>
              <a:stCxn id="70" idx="3"/>
              <a:endCxn id="71" idx="6"/>
            </p:cNvCxnSpPr>
            <p:nvPr/>
          </p:nvCxnSpPr>
          <p:spPr>
            <a:xfrm flipH="1">
              <a:off x="5482510" y="5655290"/>
              <a:ext cx="423300" cy="321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0"/>
            <p:cNvCxnSpPr>
              <a:stCxn id="72" idx="2"/>
              <a:endCxn id="73" idx="6"/>
            </p:cNvCxnSpPr>
            <p:nvPr/>
          </p:nvCxnSpPr>
          <p:spPr>
            <a:xfrm rot="10800000">
              <a:off x="4249125" y="4961675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0"/>
            <p:cNvCxnSpPr>
              <a:stCxn id="71" idx="2"/>
              <a:endCxn id="74" idx="6"/>
            </p:cNvCxnSpPr>
            <p:nvPr/>
          </p:nvCxnSpPr>
          <p:spPr>
            <a:xfrm rot="10800000">
              <a:off x="4249125" y="5977000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10"/>
            <p:cNvCxnSpPr>
              <a:stCxn id="72" idx="4"/>
              <a:endCxn id="71" idx="0"/>
            </p:cNvCxnSpPr>
            <p:nvPr/>
          </p:nvCxnSpPr>
          <p:spPr>
            <a:xfrm>
              <a:off x="51735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0"/>
            <p:cNvCxnSpPr>
              <a:stCxn id="73" idx="4"/>
              <a:endCxn id="74" idx="0"/>
            </p:cNvCxnSpPr>
            <p:nvPr/>
          </p:nvCxnSpPr>
          <p:spPr>
            <a:xfrm>
              <a:off x="39401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10"/>
            <p:cNvCxnSpPr>
              <a:stCxn id="75" idx="5"/>
              <a:endCxn id="73" idx="1"/>
            </p:cNvCxnSpPr>
            <p:nvPr/>
          </p:nvCxnSpPr>
          <p:spPr>
            <a:xfrm>
              <a:off x="3366715" y="4546790"/>
              <a:ext cx="355200" cy="19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" name="Google Shape;83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4977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</a:rPr>
              <a:t>Can we do better than Huffman’s  for lossless compression?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Run-length encoding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Shannon’s entropy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LZW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34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87804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Can be used to model many different scenarios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Why?</a:t>
            </a:r>
            <a:endParaRPr/>
          </a:p>
        </p:txBody>
      </p:sp>
      <p:grpSp>
        <p:nvGrpSpPr>
          <p:cNvPr id="90" name="Google Shape;90;p11"/>
          <p:cNvGrpSpPr/>
          <p:nvPr/>
        </p:nvGrpSpPr>
        <p:grpSpPr>
          <a:xfrm>
            <a:off x="1331238" y="3389153"/>
            <a:ext cx="7279130" cy="2472760"/>
            <a:chOff x="1207575" y="3073025"/>
            <a:chExt cx="6605575" cy="2243950"/>
          </a:xfrm>
        </p:grpSpPr>
        <p:cxnSp>
          <p:nvCxnSpPr>
            <p:cNvPr id="91" name="Google Shape;91;p11"/>
            <p:cNvCxnSpPr/>
            <p:nvPr/>
          </p:nvCxnSpPr>
          <p:spPr>
            <a:xfrm>
              <a:off x="1207575" y="3073025"/>
              <a:ext cx="2072700" cy="297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11"/>
            <p:cNvCxnSpPr/>
            <p:nvPr/>
          </p:nvCxnSpPr>
          <p:spPr>
            <a:xfrm rot="10800000" flipH="1">
              <a:off x="3352400" y="3316425"/>
              <a:ext cx="2397300" cy="54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1"/>
            <p:cNvCxnSpPr/>
            <p:nvPr/>
          </p:nvCxnSpPr>
          <p:spPr>
            <a:xfrm>
              <a:off x="3271300" y="3451525"/>
              <a:ext cx="216300" cy="168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1"/>
            <p:cNvCxnSpPr/>
            <p:nvPr/>
          </p:nvCxnSpPr>
          <p:spPr>
            <a:xfrm>
              <a:off x="3604725" y="5181800"/>
              <a:ext cx="2487300" cy="99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11"/>
            <p:cNvCxnSpPr/>
            <p:nvPr/>
          </p:nvCxnSpPr>
          <p:spPr>
            <a:xfrm>
              <a:off x="5785600" y="3307350"/>
              <a:ext cx="1946700" cy="802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11"/>
            <p:cNvCxnSpPr/>
            <p:nvPr/>
          </p:nvCxnSpPr>
          <p:spPr>
            <a:xfrm rot="10800000" flipH="1">
              <a:off x="6128050" y="4172475"/>
              <a:ext cx="1685100" cy="1144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1"/>
            <p:cNvCxnSpPr/>
            <p:nvPr/>
          </p:nvCxnSpPr>
          <p:spPr>
            <a:xfrm>
              <a:off x="5731525" y="3478575"/>
              <a:ext cx="360600" cy="1775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" name="Google Shape;98;p11"/>
          <p:cNvGrpSpPr/>
          <p:nvPr/>
        </p:nvGrpSpPr>
        <p:grpSpPr>
          <a:xfrm>
            <a:off x="504350" y="2523767"/>
            <a:ext cx="8697197" cy="3756251"/>
            <a:chOff x="457200" y="2287716"/>
            <a:chExt cx="7892425" cy="3408676"/>
          </a:xfrm>
        </p:grpSpPr>
        <p:pic>
          <p:nvPicPr>
            <p:cNvPr id="99" name="Google Shape;99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87275" y="2562091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9975" y="4367716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0850" y="2515441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14575" y="4515241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2950" y="3334091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" y="2287716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Google Shape;105;p11"/>
          <p:cNvGrpSpPr/>
          <p:nvPr/>
        </p:nvGrpSpPr>
        <p:grpSpPr>
          <a:xfrm>
            <a:off x="305775" y="2593312"/>
            <a:ext cx="9375403" cy="3860937"/>
            <a:chOff x="277000" y="2350825"/>
            <a:chExt cx="8507875" cy="3503675"/>
          </a:xfrm>
        </p:grpSpPr>
        <p:pic>
          <p:nvPicPr>
            <p:cNvPr id="106" name="Google Shape;106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7000" y="2350825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7" name="Google Shape;107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03000" y="2674450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8" name="Google Shape;108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3425" y="4442475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9" name="Google Shape;109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3700" y="2501625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0" name="Google Shape;110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3375" y="4600575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1" name="Google Shape;111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12975" y="3302075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12" name="Google Shape;112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11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Undirected graph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/>
              <a:t>Edges are unordered pairs: (A, B) == (B, A)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Directed graph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/>
              <a:t>Edges are ordered pairs: (A, B) != (B, A)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Adjacent vertices, or neighbors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/>
              <a:t>Vertices connected by an edge</a:t>
            </a: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Some definitions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23310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body" idx="1"/>
          </p:nvPr>
        </p:nvSpPr>
        <p:spPr>
          <a:xfrm>
            <a:off x="504350" y="1418834"/>
            <a:ext cx="5524159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"/>
              <a:t>Let v = |V|, and e = |E|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Given v, what are the minimum/maximum sizes of e?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Minimum value of e?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Definition doesn’t necessitate that there are any edges…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So, 0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Maximum of e?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Depends…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Are self edges allowed?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Directed graph  or undirected graph?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In this class, we'll assume directed graphs have self edges while undirected graphs do not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Graph sizes</a:t>
            </a:r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6A1BC-3E24-4DD7-A9B8-09904E8E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338" y="3337560"/>
            <a:ext cx="3728140" cy="24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4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 graph is considered </a:t>
            </a:r>
            <a:r>
              <a:rPr lang="en" i="1">
                <a:solidFill>
                  <a:srgbClr val="002B5E"/>
                </a:solidFill>
              </a:rPr>
              <a:t>sparse</a:t>
            </a:r>
            <a:r>
              <a:rPr lang="en"/>
              <a:t> if: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 &lt;= v lg v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 graph is considered </a:t>
            </a:r>
            <a:r>
              <a:rPr lang="en" i="1">
                <a:solidFill>
                  <a:srgbClr val="002B5E"/>
                </a:solidFill>
              </a:rPr>
              <a:t>dense</a:t>
            </a:r>
            <a:r>
              <a:rPr lang="en"/>
              <a:t> as it approaches the maximum number of edges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I.e., e == MAX - ε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 </a:t>
            </a:r>
            <a:r>
              <a:rPr lang="en" i="1">
                <a:solidFill>
                  <a:srgbClr val="002B5E"/>
                </a:solidFill>
              </a:rPr>
              <a:t>complete</a:t>
            </a:r>
            <a:r>
              <a:rPr lang="en"/>
              <a:t> graph has the maximum number of edges</a:t>
            </a:r>
            <a:endParaRPr baseline="30000"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More definitions</a:t>
            </a: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1185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Question: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4396994" y="2366471"/>
            <a:ext cx="1175579" cy="226123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buNone/>
            </a:pPr>
            <a:r>
              <a:rPr lang="en" sz="3967" b="1"/>
              <a:t>==</a:t>
            </a:r>
            <a:endParaRPr sz="3967" b="1"/>
          </a:p>
          <a:p>
            <a:pPr marL="0" indent="0" algn="ctr">
              <a:buNone/>
            </a:pPr>
            <a:r>
              <a:rPr lang="en" sz="3967" b="1"/>
              <a:t>or</a:t>
            </a:r>
            <a:endParaRPr sz="3967" b="1"/>
          </a:p>
          <a:p>
            <a:pPr marL="0" indent="0" algn="ctr">
              <a:buNone/>
            </a:pPr>
            <a:r>
              <a:rPr lang="en" sz="3967" b="1"/>
              <a:t>!=</a:t>
            </a:r>
            <a:endParaRPr sz="3967" b="1"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450407" y="5321811"/>
            <a:ext cx="9068753" cy="98582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?</a:t>
            </a:r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301202" y="2105828"/>
            <a:ext cx="3960003" cy="2497389"/>
            <a:chOff x="2839475" y="4019550"/>
            <a:chExt cx="3593575" cy="2266300"/>
          </a:xfrm>
        </p:grpSpPr>
        <p:sp>
          <p:nvSpPr>
            <p:cNvPr id="142" name="Google Shape;142;p15"/>
            <p:cNvSpPr/>
            <p:nvPr/>
          </p:nvSpPr>
          <p:spPr>
            <a:xfrm>
              <a:off x="5815350" y="51280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8647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8647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6313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6313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2839475" y="40195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8" name="Google Shape;148;p15"/>
            <p:cNvCxnSpPr>
              <a:stCxn id="142" idx="1"/>
              <a:endCxn id="144" idx="6"/>
            </p:cNvCxnSpPr>
            <p:nvPr/>
          </p:nvCxnSpPr>
          <p:spPr>
            <a:xfrm rot="10800000">
              <a:off x="5482510" y="4961710"/>
              <a:ext cx="423300" cy="256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5"/>
            <p:cNvCxnSpPr>
              <a:stCxn id="142" idx="3"/>
              <a:endCxn id="143" idx="6"/>
            </p:cNvCxnSpPr>
            <p:nvPr/>
          </p:nvCxnSpPr>
          <p:spPr>
            <a:xfrm flipH="1">
              <a:off x="5482510" y="5655290"/>
              <a:ext cx="423300" cy="321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5"/>
            <p:cNvCxnSpPr>
              <a:stCxn id="144" idx="2"/>
              <a:endCxn id="145" idx="6"/>
            </p:cNvCxnSpPr>
            <p:nvPr/>
          </p:nvCxnSpPr>
          <p:spPr>
            <a:xfrm rot="10800000">
              <a:off x="4249125" y="4961675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5"/>
            <p:cNvCxnSpPr>
              <a:stCxn id="143" idx="2"/>
              <a:endCxn id="146" idx="6"/>
            </p:cNvCxnSpPr>
            <p:nvPr/>
          </p:nvCxnSpPr>
          <p:spPr>
            <a:xfrm rot="10800000">
              <a:off x="4249125" y="5977000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15"/>
            <p:cNvCxnSpPr>
              <a:stCxn id="144" idx="4"/>
              <a:endCxn id="143" idx="0"/>
            </p:cNvCxnSpPr>
            <p:nvPr/>
          </p:nvCxnSpPr>
          <p:spPr>
            <a:xfrm>
              <a:off x="51735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15"/>
            <p:cNvCxnSpPr>
              <a:stCxn id="145" idx="4"/>
              <a:endCxn id="146" idx="0"/>
            </p:cNvCxnSpPr>
            <p:nvPr/>
          </p:nvCxnSpPr>
          <p:spPr>
            <a:xfrm>
              <a:off x="39401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15"/>
            <p:cNvCxnSpPr>
              <a:stCxn id="147" idx="5"/>
              <a:endCxn id="145" idx="1"/>
            </p:cNvCxnSpPr>
            <p:nvPr/>
          </p:nvCxnSpPr>
          <p:spPr>
            <a:xfrm>
              <a:off x="3366715" y="4546790"/>
              <a:ext cx="355200" cy="19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5" name="Google Shape;155;p15"/>
          <p:cNvGrpSpPr/>
          <p:nvPr/>
        </p:nvGrpSpPr>
        <p:grpSpPr>
          <a:xfrm>
            <a:off x="5708363" y="2105816"/>
            <a:ext cx="4067886" cy="2521893"/>
            <a:chOff x="5228625" y="1198088"/>
            <a:chExt cx="3691475" cy="2288537"/>
          </a:xfrm>
        </p:grpSpPr>
        <p:sp>
          <p:nvSpPr>
            <p:cNvPr id="156" name="Google Shape;156;p15"/>
            <p:cNvSpPr/>
            <p:nvPr/>
          </p:nvSpPr>
          <p:spPr>
            <a:xfrm>
              <a:off x="5228625" y="2246638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122525" y="28689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122525" y="1782413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7441025" y="178247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7441025" y="2864338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8302400" y="1198088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2" name="Google Shape;162;p15"/>
            <p:cNvCxnSpPr>
              <a:stCxn id="156" idx="7"/>
              <a:endCxn id="158" idx="2"/>
            </p:cNvCxnSpPr>
            <p:nvPr/>
          </p:nvCxnSpPr>
          <p:spPr>
            <a:xfrm rot="10800000" flipH="1">
              <a:off x="5755865" y="2091398"/>
              <a:ext cx="366600" cy="245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5"/>
            <p:cNvCxnSpPr>
              <a:stCxn id="156" idx="5"/>
              <a:endCxn id="157" idx="2"/>
            </p:cNvCxnSpPr>
            <p:nvPr/>
          </p:nvCxnSpPr>
          <p:spPr>
            <a:xfrm>
              <a:off x="5755865" y="2773877"/>
              <a:ext cx="366600" cy="40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5"/>
            <p:cNvCxnSpPr>
              <a:stCxn id="158" idx="6"/>
              <a:endCxn id="159" idx="2"/>
            </p:cNvCxnSpPr>
            <p:nvPr/>
          </p:nvCxnSpPr>
          <p:spPr>
            <a:xfrm>
              <a:off x="6740225" y="2091262"/>
              <a:ext cx="700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15"/>
            <p:cNvCxnSpPr>
              <a:stCxn id="157" idx="6"/>
              <a:endCxn id="160" idx="2"/>
            </p:cNvCxnSpPr>
            <p:nvPr/>
          </p:nvCxnSpPr>
          <p:spPr>
            <a:xfrm rot="10800000" flipH="1">
              <a:off x="6740225" y="3173275"/>
              <a:ext cx="700800" cy="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15"/>
            <p:cNvCxnSpPr>
              <a:stCxn id="158" idx="4"/>
              <a:endCxn id="157" idx="0"/>
            </p:cNvCxnSpPr>
            <p:nvPr/>
          </p:nvCxnSpPr>
          <p:spPr>
            <a:xfrm>
              <a:off x="6431375" y="2400112"/>
              <a:ext cx="0" cy="468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5"/>
            <p:cNvCxnSpPr>
              <a:stCxn id="159" idx="4"/>
              <a:endCxn id="160" idx="0"/>
            </p:cNvCxnSpPr>
            <p:nvPr/>
          </p:nvCxnSpPr>
          <p:spPr>
            <a:xfrm>
              <a:off x="7749875" y="2400175"/>
              <a:ext cx="0" cy="464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5"/>
            <p:cNvCxnSpPr>
              <a:stCxn id="161" idx="3"/>
              <a:endCxn id="159" idx="7"/>
            </p:cNvCxnSpPr>
            <p:nvPr/>
          </p:nvCxnSpPr>
          <p:spPr>
            <a:xfrm flipH="1">
              <a:off x="7968360" y="1725327"/>
              <a:ext cx="424500" cy="147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8171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body" idx="1"/>
          </p:nvPr>
        </p:nvSpPr>
        <p:spPr>
          <a:xfrm>
            <a:off x="504349" y="1511399"/>
            <a:ext cx="9068753" cy="57939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Trivially, graphs can be represented as: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List of vertices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List of edges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Performance?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Assume we're going to be analyzing static graphs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I.e., no insert and remove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So what operations should we consider?</a:t>
            </a:r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Representing graphs</a:t>
            </a:r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763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175179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Rows/columns are vertex labels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M[i][j] = 1 if (i, j) ∈ 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M[i][j] = 0 if (i, j) ∉ E</a:t>
            </a: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Using an adjacency matrix</a:t>
            </a:r>
            <a:endParaRPr/>
          </a:p>
        </p:txBody>
      </p:sp>
      <p:graphicFrame>
        <p:nvGraphicFramePr>
          <p:cNvPr id="183" name="Google Shape;183;p17"/>
          <p:cNvGraphicFramePr/>
          <p:nvPr/>
        </p:nvGraphicFramePr>
        <p:xfrm>
          <a:off x="2590650" y="3206705"/>
          <a:ext cx="5284708" cy="39967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1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4" name="Google Shape;184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718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175179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Rows/columns are vertex labels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M[i][j] = 1 if (i, j) ∈ 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M[i][j] = 0 if (i, j) ∉ E</a:t>
            </a: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Using an adjacency matrix</a:t>
            </a:r>
            <a:endParaRPr/>
          </a:p>
        </p:txBody>
      </p:sp>
      <p:graphicFrame>
        <p:nvGraphicFramePr>
          <p:cNvPr id="183" name="Google Shape;183;p17"/>
          <p:cNvGraphicFramePr/>
          <p:nvPr/>
        </p:nvGraphicFramePr>
        <p:xfrm>
          <a:off x="2590650" y="3206705"/>
          <a:ext cx="5284708" cy="39967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1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4" name="Google Shape;184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08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504349" y="2686923"/>
            <a:ext cx="9068753" cy="455388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Runtime?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Space?</a:t>
            </a: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Adjacency matrix analysis</a:t>
            </a:r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05526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141459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Array of neighbor lists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A[i] contains a list of the neighbors of vertex i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Adjacency lists</a:t>
            </a:r>
            <a:endParaRPr/>
          </a:p>
        </p:txBody>
      </p:sp>
      <p:grpSp>
        <p:nvGrpSpPr>
          <p:cNvPr id="198" name="Google Shape;198;p19"/>
          <p:cNvGrpSpPr/>
          <p:nvPr/>
        </p:nvGrpSpPr>
        <p:grpSpPr>
          <a:xfrm>
            <a:off x="2386730" y="3046219"/>
            <a:ext cx="5303991" cy="550433"/>
            <a:chOff x="2165400" y="2761825"/>
            <a:chExt cx="4813200" cy="499500"/>
          </a:xfrm>
        </p:grpSpPr>
        <p:sp>
          <p:nvSpPr>
            <p:cNvPr id="199" name="Google Shape;199;p19"/>
            <p:cNvSpPr/>
            <p:nvPr/>
          </p:nvSpPr>
          <p:spPr>
            <a:xfrm>
              <a:off x="21654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9676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37698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45720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53742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61764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5" name="Google Shape;205;p19"/>
          <p:cNvGrpSpPr/>
          <p:nvPr/>
        </p:nvGrpSpPr>
        <p:grpSpPr>
          <a:xfrm>
            <a:off x="2500949" y="3596654"/>
            <a:ext cx="655560" cy="930336"/>
            <a:chOff x="2269050" y="3261325"/>
            <a:chExt cx="594900" cy="844250"/>
          </a:xfrm>
        </p:grpSpPr>
        <p:sp>
          <p:nvSpPr>
            <p:cNvPr id="206" name="Google Shape;206;p19"/>
            <p:cNvSpPr/>
            <p:nvPr/>
          </p:nvSpPr>
          <p:spPr>
            <a:xfrm>
              <a:off x="22690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7" name="Google Shape;207;p19"/>
            <p:cNvCxnSpPr>
              <a:stCxn id="199" idx="2"/>
              <a:endCxn id="206" idx="0"/>
            </p:cNvCxnSpPr>
            <p:nvPr/>
          </p:nvCxnSpPr>
          <p:spPr>
            <a:xfrm>
              <a:off x="25665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08" name="Google Shape;208;p19"/>
          <p:cNvGrpSpPr/>
          <p:nvPr/>
        </p:nvGrpSpPr>
        <p:grpSpPr>
          <a:xfrm>
            <a:off x="2500949" y="4526990"/>
            <a:ext cx="655560" cy="930336"/>
            <a:chOff x="2269050" y="4105575"/>
            <a:chExt cx="594900" cy="844250"/>
          </a:xfrm>
        </p:grpSpPr>
        <p:sp>
          <p:nvSpPr>
            <p:cNvPr id="209" name="Google Shape;209;p19"/>
            <p:cNvSpPr/>
            <p:nvPr/>
          </p:nvSpPr>
          <p:spPr>
            <a:xfrm>
              <a:off x="2269050" y="445032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0" name="Google Shape;210;p19"/>
            <p:cNvCxnSpPr>
              <a:stCxn id="206" idx="2"/>
              <a:endCxn id="209" idx="0"/>
            </p:cNvCxnSpPr>
            <p:nvPr/>
          </p:nvCxnSpPr>
          <p:spPr>
            <a:xfrm>
              <a:off x="2566500" y="410557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1" name="Google Shape;211;p19"/>
          <p:cNvGrpSpPr/>
          <p:nvPr/>
        </p:nvGrpSpPr>
        <p:grpSpPr>
          <a:xfrm>
            <a:off x="3384948" y="3596654"/>
            <a:ext cx="655560" cy="930336"/>
            <a:chOff x="3071250" y="3261325"/>
            <a:chExt cx="594900" cy="844250"/>
          </a:xfrm>
        </p:grpSpPr>
        <p:sp>
          <p:nvSpPr>
            <p:cNvPr id="212" name="Google Shape;212;p19"/>
            <p:cNvSpPr/>
            <p:nvPr/>
          </p:nvSpPr>
          <p:spPr>
            <a:xfrm>
              <a:off x="30712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3" name="Google Shape;213;p19"/>
            <p:cNvCxnSpPr>
              <a:stCxn id="200" idx="2"/>
              <a:endCxn id="212" idx="0"/>
            </p:cNvCxnSpPr>
            <p:nvPr/>
          </p:nvCxnSpPr>
          <p:spPr>
            <a:xfrm>
              <a:off x="33687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4" name="Google Shape;214;p19"/>
          <p:cNvGrpSpPr/>
          <p:nvPr/>
        </p:nvGrpSpPr>
        <p:grpSpPr>
          <a:xfrm>
            <a:off x="3384948" y="4526990"/>
            <a:ext cx="655560" cy="930336"/>
            <a:chOff x="3071250" y="4105575"/>
            <a:chExt cx="594900" cy="844250"/>
          </a:xfrm>
        </p:grpSpPr>
        <p:sp>
          <p:nvSpPr>
            <p:cNvPr id="215" name="Google Shape;215;p19"/>
            <p:cNvSpPr/>
            <p:nvPr/>
          </p:nvSpPr>
          <p:spPr>
            <a:xfrm>
              <a:off x="3071250" y="445032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6" name="Google Shape;216;p19"/>
            <p:cNvCxnSpPr>
              <a:stCxn id="212" idx="2"/>
              <a:endCxn id="215" idx="0"/>
            </p:cNvCxnSpPr>
            <p:nvPr/>
          </p:nvCxnSpPr>
          <p:spPr>
            <a:xfrm>
              <a:off x="3368700" y="410557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7" name="Google Shape;217;p19"/>
          <p:cNvGrpSpPr/>
          <p:nvPr/>
        </p:nvGrpSpPr>
        <p:grpSpPr>
          <a:xfrm>
            <a:off x="3384948" y="5457325"/>
            <a:ext cx="655560" cy="930336"/>
            <a:chOff x="3071250" y="4949825"/>
            <a:chExt cx="594900" cy="844250"/>
          </a:xfrm>
        </p:grpSpPr>
        <p:sp>
          <p:nvSpPr>
            <p:cNvPr id="218" name="Google Shape;218;p19"/>
            <p:cNvSpPr/>
            <p:nvPr/>
          </p:nvSpPr>
          <p:spPr>
            <a:xfrm>
              <a:off x="3071250" y="52945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9" name="Google Shape;219;p19"/>
            <p:cNvCxnSpPr>
              <a:stCxn id="215" idx="2"/>
              <a:endCxn id="218" idx="0"/>
            </p:cNvCxnSpPr>
            <p:nvPr/>
          </p:nvCxnSpPr>
          <p:spPr>
            <a:xfrm>
              <a:off x="3368700" y="49498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0" name="Google Shape;220;p19"/>
          <p:cNvGrpSpPr/>
          <p:nvPr/>
        </p:nvGrpSpPr>
        <p:grpSpPr>
          <a:xfrm>
            <a:off x="4268946" y="3596653"/>
            <a:ext cx="655560" cy="1860673"/>
            <a:chOff x="3873450" y="3261325"/>
            <a:chExt cx="594900" cy="1688500"/>
          </a:xfrm>
        </p:grpSpPr>
        <p:sp>
          <p:nvSpPr>
            <p:cNvPr id="221" name="Google Shape;221;p19"/>
            <p:cNvSpPr/>
            <p:nvPr/>
          </p:nvSpPr>
          <p:spPr>
            <a:xfrm>
              <a:off x="38734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3873450" y="445032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3" name="Google Shape;223;p19"/>
            <p:cNvCxnSpPr>
              <a:stCxn id="201" idx="2"/>
              <a:endCxn id="221" idx="0"/>
            </p:cNvCxnSpPr>
            <p:nvPr/>
          </p:nvCxnSpPr>
          <p:spPr>
            <a:xfrm>
              <a:off x="41709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4" name="Google Shape;224;p19"/>
            <p:cNvCxnSpPr>
              <a:stCxn id="221" idx="2"/>
              <a:endCxn id="222" idx="0"/>
            </p:cNvCxnSpPr>
            <p:nvPr/>
          </p:nvCxnSpPr>
          <p:spPr>
            <a:xfrm>
              <a:off x="4170900" y="410557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5" name="Google Shape;225;p19"/>
          <p:cNvGrpSpPr/>
          <p:nvPr/>
        </p:nvGrpSpPr>
        <p:grpSpPr>
          <a:xfrm>
            <a:off x="5152945" y="3596652"/>
            <a:ext cx="655560" cy="2791009"/>
            <a:chOff x="4675650" y="3261325"/>
            <a:chExt cx="594900" cy="2532750"/>
          </a:xfrm>
        </p:grpSpPr>
        <p:sp>
          <p:nvSpPr>
            <p:cNvPr id="226" name="Google Shape;226;p19"/>
            <p:cNvSpPr/>
            <p:nvPr/>
          </p:nvSpPr>
          <p:spPr>
            <a:xfrm>
              <a:off x="46756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675650" y="445032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675650" y="52945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9" name="Google Shape;229;p19"/>
            <p:cNvCxnSpPr>
              <a:stCxn id="202" idx="2"/>
              <a:endCxn id="226" idx="0"/>
            </p:cNvCxnSpPr>
            <p:nvPr/>
          </p:nvCxnSpPr>
          <p:spPr>
            <a:xfrm>
              <a:off x="49731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0" name="Google Shape;230;p19"/>
            <p:cNvCxnSpPr>
              <a:stCxn id="226" idx="2"/>
              <a:endCxn id="227" idx="0"/>
            </p:cNvCxnSpPr>
            <p:nvPr/>
          </p:nvCxnSpPr>
          <p:spPr>
            <a:xfrm>
              <a:off x="4973100" y="410557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1" name="Google Shape;231;p19"/>
            <p:cNvCxnSpPr>
              <a:stCxn id="227" idx="2"/>
              <a:endCxn id="228" idx="0"/>
            </p:cNvCxnSpPr>
            <p:nvPr/>
          </p:nvCxnSpPr>
          <p:spPr>
            <a:xfrm>
              <a:off x="4973100" y="49498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2" name="Google Shape;232;p19"/>
          <p:cNvGrpSpPr/>
          <p:nvPr/>
        </p:nvGrpSpPr>
        <p:grpSpPr>
          <a:xfrm>
            <a:off x="6036943" y="3596652"/>
            <a:ext cx="655560" cy="2791009"/>
            <a:chOff x="5477850" y="3261325"/>
            <a:chExt cx="594900" cy="2532750"/>
          </a:xfrm>
        </p:grpSpPr>
        <p:sp>
          <p:nvSpPr>
            <p:cNvPr id="233" name="Google Shape;233;p19"/>
            <p:cNvSpPr/>
            <p:nvPr/>
          </p:nvSpPr>
          <p:spPr>
            <a:xfrm>
              <a:off x="54778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5477850" y="445032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5477850" y="52945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36" name="Google Shape;236;p19"/>
            <p:cNvCxnSpPr>
              <a:stCxn id="203" idx="2"/>
              <a:endCxn id="233" idx="0"/>
            </p:cNvCxnSpPr>
            <p:nvPr/>
          </p:nvCxnSpPr>
          <p:spPr>
            <a:xfrm>
              <a:off x="57753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7" name="Google Shape;237;p19"/>
            <p:cNvCxnSpPr>
              <a:stCxn id="233" idx="2"/>
              <a:endCxn id="234" idx="0"/>
            </p:cNvCxnSpPr>
            <p:nvPr/>
          </p:nvCxnSpPr>
          <p:spPr>
            <a:xfrm>
              <a:off x="5775300" y="410557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8" name="Google Shape;238;p19"/>
            <p:cNvCxnSpPr>
              <a:stCxn id="234" idx="2"/>
              <a:endCxn id="235" idx="0"/>
            </p:cNvCxnSpPr>
            <p:nvPr/>
          </p:nvCxnSpPr>
          <p:spPr>
            <a:xfrm>
              <a:off x="5775300" y="49498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9" name="Google Shape;239;p19"/>
          <p:cNvGrpSpPr/>
          <p:nvPr/>
        </p:nvGrpSpPr>
        <p:grpSpPr>
          <a:xfrm>
            <a:off x="6920942" y="3596654"/>
            <a:ext cx="655560" cy="930336"/>
            <a:chOff x="6280050" y="3261325"/>
            <a:chExt cx="594900" cy="844250"/>
          </a:xfrm>
        </p:grpSpPr>
        <p:sp>
          <p:nvSpPr>
            <p:cNvPr id="240" name="Google Shape;240;p19"/>
            <p:cNvSpPr/>
            <p:nvPr/>
          </p:nvSpPr>
          <p:spPr>
            <a:xfrm>
              <a:off x="62800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41" name="Google Shape;241;p19"/>
            <p:cNvCxnSpPr>
              <a:stCxn id="204" idx="2"/>
              <a:endCxn id="240" idx="0"/>
            </p:cNvCxnSpPr>
            <p:nvPr/>
          </p:nvCxnSpPr>
          <p:spPr>
            <a:xfrm>
              <a:off x="65775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42" name="Google Shape;242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0140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found the discussion about the efficiency runtime interesting</a:t>
            </a:r>
          </a:p>
          <a:p>
            <a:r>
              <a:rPr lang="en-US" dirty="0"/>
              <a:t>I enjoyed the brief intro to LZW compression as another method</a:t>
            </a:r>
          </a:p>
          <a:p>
            <a:r>
              <a:rPr lang="en-US" dirty="0"/>
              <a:t>LZW is interesting to see how it builds new codewords</a:t>
            </a:r>
          </a:p>
          <a:p>
            <a:r>
              <a:rPr lang="en-US" dirty="0"/>
              <a:t>The topic of entropy was most interesting.</a:t>
            </a:r>
          </a:p>
          <a:p>
            <a:r>
              <a:rPr lang="en-US" dirty="0"/>
              <a:t>How buffers work</a:t>
            </a:r>
          </a:p>
          <a:p>
            <a:r>
              <a:rPr lang="en-US" dirty="0"/>
              <a:t>The different ways to make the tries in Huffman compression</a:t>
            </a:r>
          </a:p>
          <a:p>
            <a:r>
              <a:rPr lang="en-US" dirty="0"/>
              <a:t>The rate at which we can compress bits</a:t>
            </a:r>
          </a:p>
          <a:p>
            <a:r>
              <a:rPr lang="en-US" dirty="0"/>
              <a:t>Information entropy and Kolmogorov complexity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43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504349" y="2686923"/>
            <a:ext cx="9068753" cy="455388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Runtime?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Space?</a:t>
            </a:r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Adjacency list analysis</a:t>
            </a:r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04751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body" idx="1"/>
          </p:nvPr>
        </p:nvSpPr>
        <p:spPr>
          <a:xfrm>
            <a:off x="504349" y="2651716"/>
            <a:ext cx="9068753" cy="329829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Where would we want to use adjacency lists vs adjacency matrices?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about the list of vertices/list of edges approach?</a:t>
            </a:r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Comparison</a:t>
            </a:r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5766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894A-3BBF-4F8E-A339-0AD27EFE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E32B3-43D0-44F9-BFC2-50C67224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55546-4F89-40B3-A97A-283B6B4FEB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4E6DB-0EEB-4FFE-BCAB-79854B97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71AA0-2D4B-4316-981E-767E022B3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84" y="982141"/>
            <a:ext cx="8797290" cy="586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1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6A1E-3BC7-49A8-8FB6-66DA504B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4884-6A55-4037-9D03-61ADFB38F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0F676-4C2B-42CB-9051-6222ED0FE0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008BC-51EF-46BD-8125-4032FFD089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D8D5B-1CEA-4BA6-9EE5-A9B9B9E17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4" y="1199120"/>
            <a:ext cx="8471885" cy="56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68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BA33-C256-4374-9141-83D55229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1C0A4-5B64-466E-89B3-4A091F011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192D2-10B0-4AFF-834E-7286239829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3C882-E141-481E-B569-7D0894CDA1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8FA1C-51F7-4842-8F05-160D5B23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6" y="1064889"/>
            <a:ext cx="8673193" cy="57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65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865C-959D-4F91-BD99-1A83B767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78CAC-24B4-47A4-B327-FA0DE0B4D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5A884-148F-4D16-8CB6-D683126470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C0BB6-3D5E-49A4-BE3A-0B55D113D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9E599-AD07-4210-9B1E-DF73E1C2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" y="1218686"/>
            <a:ext cx="8215993" cy="54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8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Graph Traversal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BFS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DFS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Articulation points</a:t>
            </a:r>
          </a:p>
          <a:p>
            <a:r>
              <a:rPr lang="en-US" dirty="0">
                <a:latin typeface="Calibri" panose="020F0502020204030204" pitchFamily="34" charset="0"/>
              </a:rPr>
              <a:t>Minimum Spanning Tree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Prim’s algorithm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299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body" idx="1"/>
          </p:nvPr>
        </p:nvSpPr>
        <p:spPr>
          <a:xfrm>
            <a:off x="504349" y="2651716"/>
            <a:ext cx="9068753" cy="329829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Where would we want to use adjacency lists vs adjacency matrices?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about the list of vertices/list of edges approach?</a:t>
            </a:r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Comparison</a:t>
            </a:r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CD18FA-28C6-9844-837F-6BC922DD4753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51C6E8-A97C-42EA-9F6F-74AF1C3F6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6FFA90-EE89-46F2-814E-E33D3BE7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vs. Adjacency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8E69-597F-4D66-B025-2208FDDAB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E122A-5112-4165-92FF-9107CF50AA5F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53D82-5A2B-45DD-B413-8619DCAC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12" y="1592720"/>
            <a:ext cx="8085364" cy="539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8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>
                <a:solidFill>
                  <a:srgbClr val="002B5E"/>
                </a:solidFill>
              </a:rPr>
              <a:t>Path</a:t>
            </a:r>
            <a:endParaRPr>
              <a:solidFill>
                <a:srgbClr val="002B5E"/>
              </a:solidFill>
            </a:endParaRPr>
          </a:p>
          <a:p>
            <a:pPr lvl="1"/>
            <a:r>
              <a:rPr lang="en"/>
              <a:t>A sequence of adjacent vertices</a:t>
            </a:r>
            <a:endParaRPr/>
          </a:p>
          <a:p>
            <a:pPr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Simple Path</a:t>
            </a:r>
            <a:endParaRPr>
              <a:solidFill>
                <a:srgbClr val="002B5E"/>
              </a:solidFill>
            </a:endParaRPr>
          </a:p>
          <a:p>
            <a:pPr lvl="1"/>
            <a:r>
              <a:rPr lang="en"/>
              <a:t>A path in which no vertices are repeated</a:t>
            </a:r>
            <a:endParaRPr/>
          </a:p>
          <a:p>
            <a:pPr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Simple Cycle</a:t>
            </a:r>
            <a:endParaRPr>
              <a:solidFill>
                <a:srgbClr val="002B5E"/>
              </a:solidFill>
            </a:endParaRPr>
          </a:p>
          <a:p>
            <a:pPr lvl="1"/>
            <a:r>
              <a:rPr lang="en"/>
              <a:t>A simple path with the same first and  last vertex</a:t>
            </a:r>
            <a:endParaRPr/>
          </a:p>
          <a:p>
            <a:pPr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Connected Graph</a:t>
            </a:r>
            <a:endParaRPr>
              <a:solidFill>
                <a:srgbClr val="002B5E"/>
              </a:solidFill>
            </a:endParaRPr>
          </a:p>
          <a:p>
            <a:pPr lvl="1"/>
            <a:r>
              <a:rPr lang="en"/>
              <a:t>A graph in which a path exists between all vertex pairs</a:t>
            </a:r>
            <a:endParaRPr/>
          </a:p>
          <a:p>
            <a:pPr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Connected Component</a:t>
            </a:r>
            <a:endParaRPr>
              <a:solidFill>
                <a:srgbClr val="002B5E"/>
              </a:solidFill>
            </a:endParaRPr>
          </a:p>
          <a:p>
            <a:pPr lvl="1"/>
            <a:r>
              <a:rPr lang="en"/>
              <a:t>Connected subgraph of a graph</a:t>
            </a:r>
            <a:endParaRPr/>
          </a:p>
          <a:p>
            <a:pPr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Acyclic Graph</a:t>
            </a:r>
            <a:endParaRPr>
              <a:solidFill>
                <a:srgbClr val="002B5E"/>
              </a:solidFill>
            </a:endParaRPr>
          </a:p>
          <a:p>
            <a:pPr lvl="1"/>
            <a:r>
              <a:rPr lang="en"/>
              <a:t>A graph with no cycles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Tree</a:t>
            </a:r>
            <a:endParaRPr/>
          </a:p>
          <a:p>
            <a:pPr lvl="1"/>
            <a:r>
              <a:rPr lang="en"/>
              <a:t>?</a:t>
            </a:r>
            <a:endParaRPr/>
          </a:p>
          <a:p>
            <a:pPr lvl="1"/>
            <a:r>
              <a:rPr lang="en"/>
              <a:t>A connected, acyclic graph</a:t>
            </a:r>
            <a:endParaRPr/>
          </a:p>
          <a:p>
            <a:pPr lvl="2"/>
            <a:r>
              <a:rPr lang="en"/>
              <a:t>Has exactly v-1 edges</a:t>
            </a:r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Even more definitions</a:t>
            </a:r>
            <a:endParaRPr/>
          </a:p>
        </p:txBody>
      </p:sp>
      <p:sp>
        <p:nvSpPr>
          <p:cNvPr id="263" name="Google Shape;263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B91C1C-2266-3645-8FDF-54E467685CDE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/>
          </a:bodyPr>
          <a:lstStyle/>
          <a:p>
            <a:r>
              <a:rPr lang="en-US" dirty="0"/>
              <a:t>The specific details with respect to the compression algorithms were most confusing today.</a:t>
            </a:r>
          </a:p>
          <a:p>
            <a:r>
              <a:rPr lang="en-US" dirty="0"/>
              <a:t>I would like to go over entropy again and how it is calculated</a:t>
            </a:r>
          </a:p>
          <a:p>
            <a:r>
              <a:rPr lang="en-US" dirty="0"/>
              <a:t>I was a bit confused on how Huffman encoding is the optimal method but we were still trying to find a method that was better</a:t>
            </a:r>
          </a:p>
          <a:p>
            <a:r>
              <a:rPr lang="en-US" dirty="0"/>
              <a:t>How do we determine how many bits the codebook for LZW should have?</a:t>
            </a:r>
          </a:p>
          <a:p>
            <a:r>
              <a:rPr lang="en-US" dirty="0"/>
              <a:t>The 12-bit code word and how it is generated.</a:t>
            </a:r>
          </a:p>
          <a:p>
            <a:r>
              <a:rPr lang="en-US" dirty="0"/>
              <a:t>“Entropy as a measure of surprise”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93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What is the best order to traverse a graph?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Two primary approaches: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Depth-first search (DFS)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“Dive” as deep as possible into the graph first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Branch when necessary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Breadth-first search (BFS)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Search all directions evenly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I.e., from i, visit all of i’s neighbors, then all of their neighbors, etc.</a:t>
            </a:r>
            <a:endParaRPr/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Graph traversal</a:t>
            </a: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D6E3BA-9D37-3142-AB3C-AFB14B0309F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5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329258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Already seen and used this throughout the term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For tries…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For Huffman encoding…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Can be easily implemented recursively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For each vertex, visit first unseen neighbor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Backtrack at deadends (i.e., vertices with no unseen neighbors)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Try next unseen neighbor after backtracking</a:t>
            </a:r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DFS</a:t>
            </a:r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258C06-6A7D-2D40-BA72-2A6521D74045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30261C-EDDB-4583-B5EE-6D43DAD93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9EA45-C15A-41F3-85C2-EFD7E1CB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Pseudo-code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5BA5A-9B2C-401F-9300-E31B4713EC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48715-32C2-490C-9299-797B565C4E6B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6BD1F7-1279-40F7-BBBA-610DF123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48" y="1417097"/>
            <a:ext cx="8235587" cy="54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37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DFS example</a:t>
            </a: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6338041" y="4072096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5290483" y="466726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5290483" y="3548413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86" name="Google Shape;286;p25"/>
          <p:cNvSpPr/>
          <p:nvPr/>
        </p:nvSpPr>
        <p:spPr>
          <a:xfrm>
            <a:off x="3931317" y="3548413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3931317" y="466726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88" name="Google Shape;288;p25"/>
          <p:cNvSpPr/>
          <p:nvPr/>
        </p:nvSpPr>
        <p:spPr>
          <a:xfrm>
            <a:off x="3058724" y="2850565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89" name="Google Shape;289;p25"/>
          <p:cNvCxnSpPr>
            <a:stCxn id="283" idx="1"/>
            <a:endCxn id="285" idx="6"/>
          </p:cNvCxnSpPr>
          <p:nvPr/>
        </p:nvCxnSpPr>
        <p:spPr>
          <a:xfrm rot="10800000">
            <a:off x="5971263" y="3888795"/>
            <a:ext cx="466463" cy="28298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5"/>
          <p:cNvCxnSpPr>
            <a:stCxn id="283" idx="3"/>
            <a:endCxn id="284" idx="6"/>
          </p:cNvCxnSpPr>
          <p:nvPr/>
        </p:nvCxnSpPr>
        <p:spPr>
          <a:xfrm flipH="1">
            <a:off x="5971263" y="4653099"/>
            <a:ext cx="466463" cy="3543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5"/>
          <p:cNvCxnSpPr>
            <a:stCxn id="285" idx="2"/>
            <a:endCxn id="286" idx="6"/>
          </p:cNvCxnSpPr>
          <p:nvPr/>
        </p:nvCxnSpPr>
        <p:spPr>
          <a:xfrm rot="10800000">
            <a:off x="4612113" y="3888756"/>
            <a:ext cx="67837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25"/>
          <p:cNvCxnSpPr>
            <a:stCxn id="284" idx="2"/>
            <a:endCxn id="287" idx="6"/>
          </p:cNvCxnSpPr>
          <p:nvPr/>
        </p:nvCxnSpPr>
        <p:spPr>
          <a:xfrm rot="10800000">
            <a:off x="4612113" y="5007612"/>
            <a:ext cx="67837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25"/>
          <p:cNvCxnSpPr>
            <a:stCxn id="285" idx="4"/>
            <a:endCxn id="284" idx="0"/>
          </p:cNvCxnSpPr>
          <p:nvPr/>
        </p:nvCxnSpPr>
        <p:spPr>
          <a:xfrm>
            <a:off x="5630825" y="4229099"/>
            <a:ext cx="0" cy="43803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25"/>
          <p:cNvCxnSpPr>
            <a:stCxn id="286" idx="4"/>
            <a:endCxn id="287" idx="0"/>
          </p:cNvCxnSpPr>
          <p:nvPr/>
        </p:nvCxnSpPr>
        <p:spPr>
          <a:xfrm>
            <a:off x="4271659" y="4229099"/>
            <a:ext cx="0" cy="43803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25"/>
          <p:cNvCxnSpPr>
            <a:stCxn id="288" idx="5"/>
            <a:endCxn id="286" idx="1"/>
          </p:cNvCxnSpPr>
          <p:nvPr/>
        </p:nvCxnSpPr>
        <p:spPr>
          <a:xfrm>
            <a:off x="3639725" y="3431568"/>
            <a:ext cx="391419" cy="2165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25"/>
          <p:cNvCxnSpPr>
            <a:endCxn id="285" idx="7"/>
          </p:cNvCxnSpPr>
          <p:nvPr/>
        </p:nvCxnSpPr>
        <p:spPr>
          <a:xfrm flipH="1">
            <a:off x="5871483" y="2977331"/>
            <a:ext cx="559690" cy="670768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25"/>
          <p:cNvCxnSpPr>
            <a:stCxn id="285" idx="6"/>
            <a:endCxn id="283" idx="1"/>
          </p:cNvCxnSpPr>
          <p:nvPr/>
        </p:nvCxnSpPr>
        <p:spPr>
          <a:xfrm>
            <a:off x="5971168" y="3888757"/>
            <a:ext cx="466463" cy="282985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25"/>
          <p:cNvCxnSpPr>
            <a:stCxn id="283" idx="3"/>
            <a:endCxn id="284" idx="6"/>
          </p:cNvCxnSpPr>
          <p:nvPr/>
        </p:nvCxnSpPr>
        <p:spPr>
          <a:xfrm flipH="1">
            <a:off x="5971263" y="4653099"/>
            <a:ext cx="466463" cy="354392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25"/>
          <p:cNvCxnSpPr>
            <a:stCxn id="284" idx="2"/>
            <a:endCxn id="287" idx="6"/>
          </p:cNvCxnSpPr>
          <p:nvPr/>
        </p:nvCxnSpPr>
        <p:spPr>
          <a:xfrm rot="10800000">
            <a:off x="4612113" y="5007612"/>
            <a:ext cx="678371" cy="0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25"/>
          <p:cNvCxnSpPr>
            <a:stCxn id="287" idx="0"/>
            <a:endCxn id="286" idx="4"/>
          </p:cNvCxnSpPr>
          <p:nvPr/>
        </p:nvCxnSpPr>
        <p:spPr>
          <a:xfrm rot="10800000">
            <a:off x="4271659" y="4229237"/>
            <a:ext cx="0" cy="438032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5"/>
          <p:cNvCxnSpPr>
            <a:stCxn id="286" idx="1"/>
            <a:endCxn id="288" idx="5"/>
          </p:cNvCxnSpPr>
          <p:nvPr/>
        </p:nvCxnSpPr>
        <p:spPr>
          <a:xfrm rot="10800000">
            <a:off x="3639582" y="3431562"/>
            <a:ext cx="391419" cy="21653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25"/>
          <p:cNvSpPr/>
          <p:nvPr/>
        </p:nvSpPr>
        <p:spPr>
          <a:xfrm>
            <a:off x="5290483" y="3548551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3" name="Google Shape;303;p25"/>
          <p:cNvSpPr/>
          <p:nvPr/>
        </p:nvSpPr>
        <p:spPr>
          <a:xfrm>
            <a:off x="6338041" y="4072096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4" name="Google Shape;304;p25"/>
          <p:cNvSpPr/>
          <p:nvPr/>
        </p:nvSpPr>
        <p:spPr>
          <a:xfrm>
            <a:off x="5290593" y="4667269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3931317" y="4667269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" name="Google Shape;306;p25"/>
          <p:cNvSpPr/>
          <p:nvPr/>
        </p:nvSpPr>
        <p:spPr>
          <a:xfrm>
            <a:off x="3931317" y="3548551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3058724" y="2850565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8" name="Google Shape;308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EFD577-D897-B64D-A39A-5225AA8765B7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3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DFS example 2</a:t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4698369" y="1605204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3931317" y="2769790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3779025" y="4325604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7" name="Google Shape;317;p26"/>
          <p:cNvSpPr/>
          <p:nvPr/>
        </p:nvSpPr>
        <p:spPr>
          <a:xfrm>
            <a:off x="2242992" y="364491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8" name="Google Shape;318;p26"/>
          <p:cNvSpPr/>
          <p:nvPr/>
        </p:nvSpPr>
        <p:spPr>
          <a:xfrm>
            <a:off x="5517737" y="2769778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5777429" y="4325604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20" name="Google Shape;320;p26"/>
          <p:cNvCxnSpPr>
            <a:endCxn id="314" idx="6"/>
          </p:cNvCxnSpPr>
          <p:nvPr/>
        </p:nvCxnSpPr>
        <p:spPr>
          <a:xfrm flipH="1">
            <a:off x="5379053" y="1449662"/>
            <a:ext cx="1079047" cy="495886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" name="Google Shape;321;p26"/>
          <p:cNvSpPr/>
          <p:nvPr/>
        </p:nvSpPr>
        <p:spPr>
          <a:xfrm>
            <a:off x="6888281" y="364491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2712789" y="540354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3577557" y="6524581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4331662" y="5644770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25" name="Google Shape;325;p26"/>
          <p:cNvCxnSpPr>
            <a:stCxn id="314" idx="3"/>
            <a:endCxn id="315" idx="0"/>
          </p:cNvCxnSpPr>
          <p:nvPr/>
        </p:nvCxnSpPr>
        <p:spPr>
          <a:xfrm flipH="1">
            <a:off x="4271753" y="2186206"/>
            <a:ext cx="526300" cy="5834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26"/>
          <p:cNvCxnSpPr>
            <a:stCxn id="314" idx="5"/>
            <a:endCxn id="318" idx="0"/>
          </p:cNvCxnSpPr>
          <p:nvPr/>
        </p:nvCxnSpPr>
        <p:spPr>
          <a:xfrm>
            <a:off x="5279369" y="2186206"/>
            <a:ext cx="578864" cy="5834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26"/>
          <p:cNvCxnSpPr>
            <a:stCxn id="315" idx="2"/>
            <a:endCxn id="317" idx="7"/>
          </p:cNvCxnSpPr>
          <p:nvPr/>
        </p:nvCxnSpPr>
        <p:spPr>
          <a:xfrm flipH="1">
            <a:off x="2823840" y="3110134"/>
            <a:ext cx="1107477" cy="6344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26"/>
          <p:cNvCxnSpPr>
            <a:stCxn id="315" idx="4"/>
            <a:endCxn id="316" idx="0"/>
          </p:cNvCxnSpPr>
          <p:nvPr/>
        </p:nvCxnSpPr>
        <p:spPr>
          <a:xfrm flipH="1">
            <a:off x="4119257" y="3450476"/>
            <a:ext cx="152402" cy="87507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26"/>
          <p:cNvCxnSpPr>
            <a:stCxn id="316" idx="3"/>
            <a:endCxn id="322" idx="7"/>
          </p:cNvCxnSpPr>
          <p:nvPr/>
        </p:nvCxnSpPr>
        <p:spPr>
          <a:xfrm flipH="1">
            <a:off x="3293895" y="4906606"/>
            <a:ext cx="584814" cy="59671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26"/>
          <p:cNvCxnSpPr>
            <a:stCxn id="316" idx="5"/>
            <a:endCxn id="324" idx="0"/>
          </p:cNvCxnSpPr>
          <p:nvPr/>
        </p:nvCxnSpPr>
        <p:spPr>
          <a:xfrm>
            <a:off x="4360025" y="4906606"/>
            <a:ext cx="312078" cy="73820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26"/>
          <p:cNvCxnSpPr>
            <a:stCxn id="322" idx="5"/>
            <a:endCxn id="323" idx="1"/>
          </p:cNvCxnSpPr>
          <p:nvPr/>
        </p:nvCxnSpPr>
        <p:spPr>
          <a:xfrm>
            <a:off x="3293789" y="5984550"/>
            <a:ext cx="383485" cy="6396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26"/>
          <p:cNvCxnSpPr>
            <a:stCxn id="323" idx="7"/>
            <a:endCxn id="324" idx="3"/>
          </p:cNvCxnSpPr>
          <p:nvPr/>
        </p:nvCxnSpPr>
        <p:spPr>
          <a:xfrm rot="10800000" flipH="1">
            <a:off x="4158559" y="6225904"/>
            <a:ext cx="272737" cy="39836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26"/>
          <p:cNvCxnSpPr>
            <a:stCxn id="318" idx="4"/>
            <a:endCxn id="319" idx="0"/>
          </p:cNvCxnSpPr>
          <p:nvPr/>
        </p:nvCxnSpPr>
        <p:spPr>
          <a:xfrm>
            <a:off x="5858079" y="3450462"/>
            <a:ext cx="259844" cy="87507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26"/>
          <p:cNvCxnSpPr>
            <a:stCxn id="318" idx="6"/>
            <a:endCxn id="321" idx="1"/>
          </p:cNvCxnSpPr>
          <p:nvPr/>
        </p:nvCxnSpPr>
        <p:spPr>
          <a:xfrm>
            <a:off x="6198422" y="3110120"/>
            <a:ext cx="789449" cy="6344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26"/>
          <p:cNvCxnSpPr>
            <a:stCxn id="319" idx="6"/>
            <a:endCxn id="321" idx="3"/>
          </p:cNvCxnSpPr>
          <p:nvPr/>
        </p:nvCxnSpPr>
        <p:spPr>
          <a:xfrm rot="10800000" flipH="1">
            <a:off x="6458115" y="4225931"/>
            <a:ext cx="529936" cy="44001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26"/>
          <p:cNvSpPr/>
          <p:nvPr/>
        </p:nvSpPr>
        <p:spPr>
          <a:xfrm>
            <a:off x="4698354" y="1605204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37" name="Google Shape;337;p26"/>
          <p:cNvGrpSpPr/>
          <p:nvPr/>
        </p:nvGrpSpPr>
        <p:grpSpPr>
          <a:xfrm>
            <a:off x="3931303" y="2186207"/>
            <a:ext cx="866736" cy="1264271"/>
            <a:chOff x="3567050" y="1981390"/>
            <a:chExt cx="786535" cy="1147285"/>
          </a:xfrm>
        </p:grpSpPr>
        <p:cxnSp>
          <p:nvCxnSpPr>
            <p:cNvPr id="338" name="Google Shape;338;p26"/>
            <p:cNvCxnSpPr>
              <a:stCxn id="336" idx="3"/>
              <a:endCxn id="315" idx="0"/>
            </p:cNvCxnSpPr>
            <p:nvPr/>
          </p:nvCxnSpPr>
          <p:spPr>
            <a:xfrm flipH="1">
              <a:off x="3875985" y="1981390"/>
              <a:ext cx="477600" cy="529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9" name="Google Shape;339;p26"/>
            <p:cNvSpPr/>
            <p:nvPr/>
          </p:nvSpPr>
          <p:spPr>
            <a:xfrm>
              <a:off x="3567050" y="251097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40" name="Google Shape;340;p26"/>
          <p:cNvGrpSpPr/>
          <p:nvPr/>
        </p:nvGrpSpPr>
        <p:grpSpPr>
          <a:xfrm>
            <a:off x="2242993" y="3110134"/>
            <a:ext cx="1688311" cy="1215470"/>
            <a:chOff x="2034963" y="2819825"/>
            <a:chExt cx="1532088" cy="1103000"/>
          </a:xfrm>
        </p:grpSpPr>
        <p:sp>
          <p:nvSpPr>
            <p:cNvPr id="341" name="Google Shape;341;p26"/>
            <p:cNvSpPr/>
            <p:nvPr/>
          </p:nvSpPr>
          <p:spPr>
            <a:xfrm>
              <a:off x="2034963" y="33051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42" name="Google Shape;342;p26"/>
            <p:cNvCxnSpPr>
              <a:stCxn id="339" idx="2"/>
              <a:endCxn id="341" idx="7"/>
            </p:cNvCxnSpPr>
            <p:nvPr/>
          </p:nvCxnSpPr>
          <p:spPr>
            <a:xfrm flipH="1">
              <a:off x="2562350" y="2819825"/>
              <a:ext cx="1004700" cy="5757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3" name="Google Shape;343;p26"/>
          <p:cNvGrpSpPr/>
          <p:nvPr/>
        </p:nvGrpSpPr>
        <p:grpSpPr>
          <a:xfrm>
            <a:off x="3779025" y="3450477"/>
            <a:ext cx="680686" cy="1555813"/>
            <a:chOff x="3428863" y="3128675"/>
            <a:chExt cx="617700" cy="1411850"/>
          </a:xfrm>
        </p:grpSpPr>
        <p:sp>
          <p:nvSpPr>
            <p:cNvPr id="344" name="Google Shape;344;p26"/>
            <p:cNvSpPr/>
            <p:nvPr/>
          </p:nvSpPr>
          <p:spPr>
            <a:xfrm>
              <a:off x="3428863" y="39228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45" name="Google Shape;345;p26"/>
            <p:cNvCxnSpPr>
              <a:stCxn id="339" idx="4"/>
              <a:endCxn id="344" idx="0"/>
            </p:cNvCxnSpPr>
            <p:nvPr/>
          </p:nvCxnSpPr>
          <p:spPr>
            <a:xfrm flipH="1">
              <a:off x="3737600" y="3128675"/>
              <a:ext cx="138300" cy="7941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46" name="Google Shape;346;p26"/>
          <p:cNvCxnSpPr>
            <a:stCxn id="322" idx="6"/>
            <a:endCxn id="324" idx="2"/>
          </p:cNvCxnSpPr>
          <p:nvPr/>
        </p:nvCxnSpPr>
        <p:spPr>
          <a:xfrm>
            <a:off x="3393474" y="5743892"/>
            <a:ext cx="938215" cy="24133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26"/>
          <p:cNvGrpSpPr/>
          <p:nvPr/>
        </p:nvGrpSpPr>
        <p:grpSpPr>
          <a:xfrm>
            <a:off x="2712789" y="4906605"/>
            <a:ext cx="1165921" cy="1177629"/>
            <a:chOff x="2461288" y="4450065"/>
            <a:chExt cx="1058035" cy="1068660"/>
          </a:xfrm>
        </p:grpSpPr>
        <p:sp>
          <p:nvSpPr>
            <p:cNvPr id="348" name="Google Shape;348;p26"/>
            <p:cNvSpPr/>
            <p:nvPr/>
          </p:nvSpPr>
          <p:spPr>
            <a:xfrm>
              <a:off x="2461288" y="49010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49" name="Google Shape;349;p26"/>
            <p:cNvCxnSpPr>
              <a:stCxn id="344" idx="3"/>
              <a:endCxn id="348" idx="7"/>
            </p:cNvCxnSpPr>
            <p:nvPr/>
          </p:nvCxnSpPr>
          <p:spPr>
            <a:xfrm flipH="1">
              <a:off x="2988623" y="4450065"/>
              <a:ext cx="530700" cy="541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0" name="Google Shape;350;p26"/>
          <p:cNvGrpSpPr/>
          <p:nvPr/>
        </p:nvGrpSpPr>
        <p:grpSpPr>
          <a:xfrm>
            <a:off x="3293789" y="5984551"/>
            <a:ext cx="964453" cy="1220715"/>
            <a:chOff x="2988527" y="5428265"/>
            <a:chExt cx="875210" cy="1107760"/>
          </a:xfrm>
        </p:grpSpPr>
        <p:sp>
          <p:nvSpPr>
            <p:cNvPr id="351" name="Google Shape;351;p26"/>
            <p:cNvSpPr/>
            <p:nvPr/>
          </p:nvSpPr>
          <p:spPr>
            <a:xfrm>
              <a:off x="3246038" y="59183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52" name="Google Shape;352;p26"/>
            <p:cNvCxnSpPr>
              <a:stCxn id="348" idx="5"/>
              <a:endCxn id="351" idx="1"/>
            </p:cNvCxnSpPr>
            <p:nvPr/>
          </p:nvCxnSpPr>
          <p:spPr>
            <a:xfrm>
              <a:off x="2988527" y="5428265"/>
              <a:ext cx="348000" cy="580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6"/>
          <p:cNvGrpSpPr/>
          <p:nvPr/>
        </p:nvGrpSpPr>
        <p:grpSpPr>
          <a:xfrm>
            <a:off x="4158559" y="5644769"/>
            <a:ext cx="853788" cy="979495"/>
            <a:chOff x="3773277" y="5119925"/>
            <a:chExt cx="774785" cy="888860"/>
          </a:xfrm>
        </p:grpSpPr>
        <p:sp>
          <p:nvSpPr>
            <p:cNvPr id="354" name="Google Shape;354;p26"/>
            <p:cNvSpPr/>
            <p:nvPr/>
          </p:nvSpPr>
          <p:spPr>
            <a:xfrm>
              <a:off x="3930363" y="51199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55" name="Google Shape;355;p26"/>
            <p:cNvCxnSpPr>
              <a:stCxn id="351" idx="7"/>
              <a:endCxn id="354" idx="3"/>
            </p:cNvCxnSpPr>
            <p:nvPr/>
          </p:nvCxnSpPr>
          <p:spPr>
            <a:xfrm rot="10800000" flipH="1">
              <a:off x="3773277" y="5647285"/>
              <a:ext cx="247500" cy="361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" name="Google Shape;356;p26"/>
          <p:cNvGrpSpPr/>
          <p:nvPr/>
        </p:nvGrpSpPr>
        <p:grpSpPr>
          <a:xfrm>
            <a:off x="5279356" y="2186206"/>
            <a:ext cx="919066" cy="1264189"/>
            <a:chOff x="4790365" y="1981390"/>
            <a:chExt cx="834023" cy="1147210"/>
          </a:xfrm>
        </p:grpSpPr>
        <p:sp>
          <p:nvSpPr>
            <p:cNvPr id="357" name="Google Shape;357;p26"/>
            <p:cNvSpPr/>
            <p:nvPr/>
          </p:nvSpPr>
          <p:spPr>
            <a:xfrm>
              <a:off x="5006688" y="2510900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58" name="Google Shape;358;p26"/>
            <p:cNvCxnSpPr>
              <a:stCxn id="336" idx="5"/>
              <a:endCxn id="357" idx="0"/>
            </p:cNvCxnSpPr>
            <p:nvPr/>
          </p:nvCxnSpPr>
          <p:spPr>
            <a:xfrm>
              <a:off x="4790365" y="1981390"/>
              <a:ext cx="525300" cy="529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9" name="Google Shape;359;p26"/>
          <p:cNvGrpSpPr/>
          <p:nvPr/>
        </p:nvGrpSpPr>
        <p:grpSpPr>
          <a:xfrm>
            <a:off x="5777429" y="3450394"/>
            <a:ext cx="680686" cy="1555868"/>
            <a:chOff x="5242350" y="3128600"/>
            <a:chExt cx="617700" cy="1411900"/>
          </a:xfrm>
        </p:grpSpPr>
        <p:sp>
          <p:nvSpPr>
            <p:cNvPr id="360" name="Google Shape;360;p26"/>
            <p:cNvSpPr/>
            <p:nvPr/>
          </p:nvSpPr>
          <p:spPr>
            <a:xfrm>
              <a:off x="5242350" y="3922800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61" name="Google Shape;361;p26"/>
            <p:cNvCxnSpPr>
              <a:stCxn id="357" idx="4"/>
              <a:endCxn id="360" idx="0"/>
            </p:cNvCxnSpPr>
            <p:nvPr/>
          </p:nvCxnSpPr>
          <p:spPr>
            <a:xfrm>
              <a:off x="5315537" y="3128600"/>
              <a:ext cx="235800" cy="7941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2" name="Google Shape;362;p26"/>
          <p:cNvGrpSpPr/>
          <p:nvPr/>
        </p:nvGrpSpPr>
        <p:grpSpPr>
          <a:xfrm>
            <a:off x="6458115" y="3644919"/>
            <a:ext cx="1110853" cy="1021000"/>
            <a:chOff x="5860050" y="3305125"/>
            <a:chExt cx="1008063" cy="926525"/>
          </a:xfrm>
        </p:grpSpPr>
        <p:sp>
          <p:nvSpPr>
            <p:cNvPr id="363" name="Google Shape;363;p26"/>
            <p:cNvSpPr/>
            <p:nvPr/>
          </p:nvSpPr>
          <p:spPr>
            <a:xfrm>
              <a:off x="6250413" y="33051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64" name="Google Shape;364;p26"/>
            <p:cNvCxnSpPr>
              <a:stCxn id="360" idx="6"/>
              <a:endCxn id="363" idx="3"/>
            </p:cNvCxnSpPr>
            <p:nvPr/>
          </p:nvCxnSpPr>
          <p:spPr>
            <a:xfrm rot="10800000" flipH="1">
              <a:off x="5860050" y="3832350"/>
              <a:ext cx="480900" cy="3993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5" name="Google Shape;365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BB1757-6328-E84B-B3C4-DF12853FEBC9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Can be easily implemented using a queue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For each vertex visited, add all of its neighbors to the queue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Vertices that have been seen but not yet visited are said to be the </a:t>
            </a:r>
            <a:r>
              <a:rPr lang="en" i="1">
                <a:solidFill>
                  <a:srgbClr val="002B5E"/>
                </a:solidFill>
              </a:rPr>
              <a:t>fringe</a:t>
            </a:r>
            <a:endParaRPr i="1"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/>
              <a:t>Pop head of the queue to be the next visited vertex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See example</a:t>
            </a:r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BFS</a:t>
            </a:r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3ECAA6-4590-3444-B325-AB84DEC16D5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90CCFA-543B-40A9-9D6E-49B775C04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417211-5F5C-4939-BC42-6006F6E8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Pseudo-code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BF6A-FF87-4FF6-908E-DE1EFA466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D734-606C-4052-A151-1DFCEB5EB3F1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B11FC-5382-4D31-93EA-157EC554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8" y="1331109"/>
            <a:ext cx="8705850" cy="58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31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BFS example</a:t>
            </a:r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2959712" y="1566443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2192659" y="273102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2040367" y="4286843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504335" y="3606157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3779080" y="2731016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4038772" y="4286843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84" name="Google Shape;384;p28"/>
          <p:cNvCxnSpPr>
            <a:endCxn id="378" idx="6"/>
          </p:cNvCxnSpPr>
          <p:nvPr/>
        </p:nvCxnSpPr>
        <p:spPr>
          <a:xfrm flipH="1">
            <a:off x="3640397" y="1410900"/>
            <a:ext cx="1079047" cy="495886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p28"/>
          <p:cNvSpPr/>
          <p:nvPr/>
        </p:nvSpPr>
        <p:spPr>
          <a:xfrm>
            <a:off x="5149625" y="3606157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974131" y="5364787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1838901" y="6487967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2593004" y="5606008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89" name="Google Shape;389;p28"/>
          <p:cNvCxnSpPr>
            <a:stCxn id="378" idx="3"/>
            <a:endCxn id="379" idx="0"/>
          </p:cNvCxnSpPr>
          <p:nvPr/>
        </p:nvCxnSpPr>
        <p:spPr>
          <a:xfrm flipH="1">
            <a:off x="2533097" y="2147444"/>
            <a:ext cx="526300" cy="5834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28"/>
          <p:cNvCxnSpPr>
            <a:stCxn id="378" idx="5"/>
            <a:endCxn id="382" idx="0"/>
          </p:cNvCxnSpPr>
          <p:nvPr/>
        </p:nvCxnSpPr>
        <p:spPr>
          <a:xfrm>
            <a:off x="3540712" y="2147444"/>
            <a:ext cx="578864" cy="5834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28"/>
          <p:cNvCxnSpPr>
            <a:stCxn id="379" idx="2"/>
            <a:endCxn id="381" idx="7"/>
          </p:cNvCxnSpPr>
          <p:nvPr/>
        </p:nvCxnSpPr>
        <p:spPr>
          <a:xfrm flipH="1">
            <a:off x="1085183" y="3071372"/>
            <a:ext cx="1107477" cy="6344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28"/>
          <p:cNvCxnSpPr>
            <a:stCxn id="379" idx="4"/>
            <a:endCxn id="380" idx="0"/>
          </p:cNvCxnSpPr>
          <p:nvPr/>
        </p:nvCxnSpPr>
        <p:spPr>
          <a:xfrm flipH="1">
            <a:off x="2380599" y="3411715"/>
            <a:ext cx="152402" cy="87507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8"/>
          <p:cNvCxnSpPr>
            <a:stCxn id="380" idx="3"/>
            <a:endCxn id="386" idx="7"/>
          </p:cNvCxnSpPr>
          <p:nvPr/>
        </p:nvCxnSpPr>
        <p:spPr>
          <a:xfrm flipH="1">
            <a:off x="1555238" y="4867844"/>
            <a:ext cx="584814" cy="59671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28"/>
          <p:cNvCxnSpPr>
            <a:stCxn id="380" idx="5"/>
            <a:endCxn id="388" idx="0"/>
          </p:cNvCxnSpPr>
          <p:nvPr/>
        </p:nvCxnSpPr>
        <p:spPr>
          <a:xfrm>
            <a:off x="2621368" y="4867844"/>
            <a:ext cx="312078" cy="73820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28"/>
          <p:cNvCxnSpPr>
            <a:stCxn id="386" idx="5"/>
            <a:endCxn id="387" idx="1"/>
          </p:cNvCxnSpPr>
          <p:nvPr/>
        </p:nvCxnSpPr>
        <p:spPr>
          <a:xfrm>
            <a:off x="1555132" y="5945788"/>
            <a:ext cx="383485" cy="642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28"/>
          <p:cNvCxnSpPr>
            <a:stCxn id="387" idx="7"/>
            <a:endCxn id="388" idx="3"/>
          </p:cNvCxnSpPr>
          <p:nvPr/>
        </p:nvCxnSpPr>
        <p:spPr>
          <a:xfrm rot="10800000" flipH="1">
            <a:off x="2419902" y="6186976"/>
            <a:ext cx="272737" cy="40067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28"/>
          <p:cNvCxnSpPr>
            <a:stCxn id="382" idx="4"/>
            <a:endCxn id="383" idx="0"/>
          </p:cNvCxnSpPr>
          <p:nvPr/>
        </p:nvCxnSpPr>
        <p:spPr>
          <a:xfrm>
            <a:off x="4119422" y="3411701"/>
            <a:ext cx="259844" cy="87507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28"/>
          <p:cNvCxnSpPr>
            <a:stCxn id="382" idx="6"/>
            <a:endCxn id="385" idx="1"/>
          </p:cNvCxnSpPr>
          <p:nvPr/>
        </p:nvCxnSpPr>
        <p:spPr>
          <a:xfrm>
            <a:off x="4459765" y="3071358"/>
            <a:ext cx="789449" cy="6344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28"/>
          <p:cNvCxnSpPr>
            <a:stCxn id="383" idx="6"/>
            <a:endCxn id="385" idx="3"/>
          </p:cNvCxnSpPr>
          <p:nvPr/>
        </p:nvCxnSpPr>
        <p:spPr>
          <a:xfrm rot="10800000" flipH="1">
            <a:off x="4719458" y="4187169"/>
            <a:ext cx="529936" cy="44001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8"/>
          <p:cNvSpPr/>
          <p:nvPr/>
        </p:nvSpPr>
        <p:spPr>
          <a:xfrm>
            <a:off x="2959698" y="1566443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2192672" y="2740658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504335" y="3606157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3" name="Google Shape;403;p28"/>
          <p:cNvSpPr/>
          <p:nvPr/>
        </p:nvSpPr>
        <p:spPr>
          <a:xfrm>
            <a:off x="2040367" y="4286843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04" name="Google Shape;404;p28"/>
          <p:cNvGrpSpPr/>
          <p:nvPr/>
        </p:nvGrpSpPr>
        <p:grpSpPr>
          <a:xfrm>
            <a:off x="1085196" y="3081000"/>
            <a:ext cx="1447820" cy="1205828"/>
            <a:chOff x="984300" y="2793387"/>
            <a:chExt cx="1313850" cy="1094250"/>
          </a:xfrm>
        </p:grpSpPr>
        <p:cxnSp>
          <p:nvCxnSpPr>
            <p:cNvPr id="405" name="Google Shape;405;p28"/>
            <p:cNvCxnSpPr>
              <a:stCxn id="401" idx="2"/>
              <a:endCxn id="402" idx="7"/>
            </p:cNvCxnSpPr>
            <p:nvPr/>
          </p:nvCxnSpPr>
          <p:spPr>
            <a:xfrm flipH="1">
              <a:off x="984300" y="2793387"/>
              <a:ext cx="1005000" cy="5670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8"/>
            <p:cNvCxnSpPr>
              <a:stCxn id="401" idx="4"/>
              <a:endCxn id="403" idx="0"/>
            </p:cNvCxnSpPr>
            <p:nvPr/>
          </p:nvCxnSpPr>
          <p:spPr>
            <a:xfrm flipH="1">
              <a:off x="2159850" y="3102237"/>
              <a:ext cx="138300" cy="7854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07" name="Google Shape;407;p28"/>
          <p:cNvCxnSpPr>
            <a:stCxn id="386" idx="6"/>
            <a:endCxn id="388" idx="2"/>
          </p:cNvCxnSpPr>
          <p:nvPr/>
        </p:nvCxnSpPr>
        <p:spPr>
          <a:xfrm>
            <a:off x="1654817" y="5705130"/>
            <a:ext cx="938215" cy="24133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974131" y="5364787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1838901" y="6485819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10" name="Google Shape;410;p28"/>
          <p:cNvCxnSpPr>
            <a:stCxn id="408" idx="5"/>
            <a:endCxn id="409" idx="1"/>
          </p:cNvCxnSpPr>
          <p:nvPr/>
        </p:nvCxnSpPr>
        <p:spPr>
          <a:xfrm>
            <a:off x="1555132" y="5945788"/>
            <a:ext cx="383485" cy="639692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8"/>
          <p:cNvSpPr/>
          <p:nvPr/>
        </p:nvSpPr>
        <p:spPr>
          <a:xfrm>
            <a:off x="3779080" y="2730947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12" name="Google Shape;412;p28"/>
          <p:cNvCxnSpPr/>
          <p:nvPr/>
        </p:nvCxnSpPr>
        <p:spPr>
          <a:xfrm flipH="1">
            <a:off x="2546777" y="2166877"/>
            <a:ext cx="526300" cy="583492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28"/>
          <p:cNvCxnSpPr>
            <a:stCxn id="400" idx="5"/>
            <a:endCxn id="411" idx="0"/>
          </p:cNvCxnSpPr>
          <p:nvPr/>
        </p:nvCxnSpPr>
        <p:spPr>
          <a:xfrm>
            <a:off x="3540699" y="2147444"/>
            <a:ext cx="578864" cy="583492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28"/>
          <p:cNvSpPr/>
          <p:nvPr/>
        </p:nvSpPr>
        <p:spPr>
          <a:xfrm>
            <a:off x="4038772" y="4286815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5" name="Google Shape;415;p28"/>
          <p:cNvSpPr txBox="1"/>
          <p:nvPr/>
        </p:nvSpPr>
        <p:spPr>
          <a:xfrm>
            <a:off x="7564932" y="1126703"/>
            <a:ext cx="1462862" cy="73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967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Q</a:t>
            </a:r>
            <a:endParaRPr kumimoji="0" sz="3967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16" name="Google Shape;416;p28"/>
          <p:cNvCxnSpPr/>
          <p:nvPr/>
        </p:nvCxnSpPr>
        <p:spPr>
          <a:xfrm>
            <a:off x="7516335" y="1998690"/>
            <a:ext cx="1560055" cy="0"/>
          </a:xfrm>
          <a:prstGeom prst="straightConnector1">
            <a:avLst/>
          </a:prstGeom>
          <a:noFill/>
          <a:ln w="28575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28"/>
          <p:cNvSpPr/>
          <p:nvPr/>
        </p:nvSpPr>
        <p:spPr>
          <a:xfrm>
            <a:off x="7956019" y="2181961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8" name="Google Shape;418;p28"/>
          <p:cNvSpPr/>
          <p:nvPr/>
        </p:nvSpPr>
        <p:spPr>
          <a:xfrm>
            <a:off x="7956019" y="2989372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7956019" y="3796784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0" name="Google Shape;420;p28"/>
          <p:cNvSpPr/>
          <p:nvPr/>
        </p:nvSpPr>
        <p:spPr>
          <a:xfrm>
            <a:off x="7956019" y="4604196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7956019" y="5411607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7956019" y="621901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3" name="Google Shape;423;p28"/>
          <p:cNvSpPr/>
          <p:nvPr/>
        </p:nvSpPr>
        <p:spPr>
          <a:xfrm>
            <a:off x="8966109" y="2181961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4" name="Google Shape;424;p28"/>
          <p:cNvSpPr/>
          <p:nvPr/>
        </p:nvSpPr>
        <p:spPr>
          <a:xfrm>
            <a:off x="8966109" y="2989372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5" name="Google Shape;425;p28"/>
          <p:cNvSpPr/>
          <p:nvPr/>
        </p:nvSpPr>
        <p:spPr>
          <a:xfrm>
            <a:off x="5149625" y="3606157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26" name="Google Shape;426;p28"/>
          <p:cNvGrpSpPr/>
          <p:nvPr/>
        </p:nvGrpSpPr>
        <p:grpSpPr>
          <a:xfrm>
            <a:off x="4119422" y="3071290"/>
            <a:ext cx="1129792" cy="1215415"/>
            <a:chOff x="3737762" y="2784575"/>
            <a:chExt cx="1025250" cy="1102950"/>
          </a:xfrm>
        </p:grpSpPr>
        <p:cxnSp>
          <p:nvCxnSpPr>
            <p:cNvPr id="427" name="Google Shape;427;p28"/>
            <p:cNvCxnSpPr>
              <a:stCxn id="411" idx="4"/>
              <a:endCxn id="414" idx="0"/>
            </p:cNvCxnSpPr>
            <p:nvPr/>
          </p:nvCxnSpPr>
          <p:spPr>
            <a:xfrm>
              <a:off x="3737762" y="3093425"/>
              <a:ext cx="235800" cy="7941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8"/>
            <p:cNvCxnSpPr>
              <a:stCxn id="411" idx="6"/>
              <a:endCxn id="425" idx="1"/>
            </p:cNvCxnSpPr>
            <p:nvPr/>
          </p:nvCxnSpPr>
          <p:spPr>
            <a:xfrm>
              <a:off x="4046612" y="2784575"/>
              <a:ext cx="716400" cy="5757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28"/>
          <p:cNvSpPr/>
          <p:nvPr/>
        </p:nvSpPr>
        <p:spPr>
          <a:xfrm>
            <a:off x="8966109" y="3796784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0" name="Google Shape;430;p28"/>
          <p:cNvSpPr/>
          <p:nvPr/>
        </p:nvSpPr>
        <p:spPr>
          <a:xfrm>
            <a:off x="2593004" y="5606008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31" name="Google Shape;431;p28"/>
          <p:cNvGrpSpPr/>
          <p:nvPr/>
        </p:nvGrpSpPr>
        <p:grpSpPr>
          <a:xfrm>
            <a:off x="1555238" y="4867844"/>
            <a:ext cx="1378209" cy="738208"/>
            <a:chOff x="1410848" y="4414890"/>
            <a:chExt cx="1250680" cy="669900"/>
          </a:xfrm>
        </p:grpSpPr>
        <p:cxnSp>
          <p:nvCxnSpPr>
            <p:cNvPr id="432" name="Google Shape;432;p28"/>
            <p:cNvCxnSpPr>
              <a:stCxn id="403" idx="3"/>
              <a:endCxn id="408" idx="7"/>
            </p:cNvCxnSpPr>
            <p:nvPr/>
          </p:nvCxnSpPr>
          <p:spPr>
            <a:xfrm flipH="1">
              <a:off x="1410848" y="4414890"/>
              <a:ext cx="530700" cy="541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28"/>
            <p:cNvCxnSpPr>
              <a:stCxn id="403" idx="5"/>
              <a:endCxn id="430" idx="0"/>
            </p:cNvCxnSpPr>
            <p:nvPr/>
          </p:nvCxnSpPr>
          <p:spPr>
            <a:xfrm>
              <a:off x="2378327" y="4414890"/>
              <a:ext cx="283200" cy="6699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4" name="Google Shape;434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3B6D8F-BA85-1C40-85A2-63FBFC606D8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99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"/>
          <p:cNvSpPr txBox="1">
            <a:spLocks noGrp="1"/>
          </p:cNvSpPr>
          <p:nvPr>
            <p:ph type="body" idx="1"/>
          </p:nvPr>
        </p:nvSpPr>
        <p:spPr>
          <a:xfrm>
            <a:off x="504349" y="2972939"/>
            <a:ext cx="9068753" cy="325962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BFS traversals can further be used to determine the</a:t>
            </a:r>
            <a:br>
              <a:rPr lang="en"/>
            </a:br>
            <a:r>
              <a:rPr lang="en" i="1">
                <a:solidFill>
                  <a:srgbClr val="002B5E"/>
                </a:solidFill>
              </a:rPr>
              <a:t>shortest path</a:t>
            </a:r>
            <a:r>
              <a:rPr lang="en"/>
              <a:t> between two vertices</a:t>
            </a:r>
            <a:endParaRPr/>
          </a:p>
        </p:txBody>
      </p:sp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Shortest paths</a:t>
            </a:r>
            <a:endParaRPr/>
          </a:p>
        </p:txBody>
      </p:sp>
      <p:sp>
        <p:nvSpPr>
          <p:cNvPr id="441" name="Google Shape;441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0190C2-D99D-F649-BA51-C4E65B6D266A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93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At a high level, DFS and BFS have the same runtime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Each vertex must be seen and then visited, but the order will differ between these two approaches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will the representation of the graph affect the runtimes of of these traversal algorithms?</a:t>
            </a:r>
            <a:endParaRPr/>
          </a:p>
        </p:txBody>
      </p:sp>
      <p:sp>
        <p:nvSpPr>
          <p:cNvPr id="447" name="Google Shape;447;p3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Analysis of graph traversals</a:t>
            </a:r>
            <a:endParaRPr/>
          </a:p>
        </p:txBody>
      </p:sp>
      <p:sp>
        <p:nvSpPr>
          <p:cNvPr id="448" name="Google Shape;448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C5EB23-67C1-A349-BDA6-82B3BAA592A7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0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of the Day: Lossless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" dirty="0"/>
              <a:t>Input: A seque</a:t>
            </a:r>
            <a:r>
              <a:rPr lang="en-US" dirty="0"/>
              <a:t>n</a:t>
            </a:r>
            <a:r>
              <a:rPr lang="en" dirty="0"/>
              <a:t>ce of characters </a:t>
            </a:r>
          </a:p>
          <a:p>
            <a:pPr lvl="1">
              <a:lnSpc>
                <a:spcPct val="150000"/>
              </a:lnSpc>
            </a:pPr>
            <a:r>
              <a:rPr lang="en" i="1" dirty="0"/>
              <a:t>n </a:t>
            </a:r>
            <a:r>
              <a:rPr lang="en" dirty="0"/>
              <a:t>characters</a:t>
            </a:r>
            <a:endParaRPr lang="en" i="1" dirty="0"/>
          </a:p>
          <a:p>
            <a:pPr lvl="1">
              <a:lnSpc>
                <a:spcPct val="150000"/>
              </a:lnSpc>
            </a:pPr>
            <a:r>
              <a:rPr lang="en" dirty="0"/>
              <a:t>each encoded as an 8-bit Extended ASCII</a:t>
            </a:r>
          </a:p>
          <a:p>
            <a:pPr>
              <a:lnSpc>
                <a:spcPct val="150000"/>
              </a:lnSpc>
            </a:pPr>
            <a:r>
              <a:rPr lang="en" dirty="0"/>
              <a:t>Output: A bit string </a:t>
            </a:r>
          </a:p>
          <a:p>
            <a:pPr lvl="1">
              <a:lnSpc>
                <a:spcPct val="150000"/>
              </a:lnSpc>
            </a:pPr>
            <a:r>
              <a:rPr lang="en" dirty="0"/>
              <a:t>of length less than 8*n </a:t>
            </a:r>
          </a:p>
          <a:p>
            <a:pPr lvl="1">
              <a:lnSpc>
                <a:spcPct val="150000"/>
              </a:lnSpc>
            </a:pPr>
            <a:r>
              <a:rPr lang="en" dirty="0"/>
              <a:t>the original sequence can be fully restored from the bitstring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21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77922">
              <a:defRPr/>
            </a:pPr>
            <a:fld id="{8A7A6979-0714-4377-B894-6BE4C2D6E202}" type="slidenum">
              <a:rPr lang="en-US">
                <a:solidFill>
                  <a:srgbClr val="FFFFFF"/>
                </a:solidFill>
              </a:rPr>
              <a:pPr defTabSz="377922">
                <a:defRPr/>
              </a:pPr>
              <a:t>60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defTabSz="755843">
              <a:defRPr/>
            </a:pP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Please submit your reflections by using the </a:t>
            </a:r>
            <a:r>
              <a:rPr lang="en-US" sz="4960" b="1" spc="248" err="1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CourseMIRROR</a:t>
            </a: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defTabSz="377922">
              <a:defRPr/>
            </a:pPr>
            <a:fld id="{049DC8E1-D369-0F48-9062-BB068AFD07CE}" type="datetime1">
              <a:rPr lang="en-US">
                <a:solidFill>
                  <a:srgbClr val="FFFFFF">
                    <a:alpha val="70000"/>
                  </a:srgbClr>
                </a:solidFill>
              </a:rPr>
              <a:pPr defTabSz="377922">
                <a:defRPr/>
              </a:pPr>
              <a:t>2/28/22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7922">
              <a:defRPr/>
            </a:pP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are having a problem with </a:t>
            </a:r>
            <a:r>
              <a:rPr lang="en-US" sz="1819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CourseMIRROR</a:t>
            </a: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please send an email to 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Problem of the Day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32F02F-5ABF-4702-A259-B8272D97D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710107"/>
                <a:ext cx="10093116" cy="6565419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dirty="0"/>
                  <a:t>Single-pass fixed-codeword-size Compression</a:t>
                </a:r>
                <a:endParaRPr lang="en" dirty="0"/>
              </a:p>
              <a:p>
                <a:pPr>
                  <a:lnSpc>
                    <a:spcPct val="150000"/>
                  </a:lnSpc>
                </a:pPr>
                <a:r>
                  <a:rPr lang="en" dirty="0"/>
                  <a:t>Input: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" dirty="0"/>
                  <a:t>A seque</a:t>
                </a:r>
                <a:r>
                  <a:rPr lang="en-US" dirty="0"/>
                  <a:t>n</a:t>
                </a:r>
                <a:r>
                  <a:rPr lang="en" dirty="0" err="1"/>
                  <a:t>ce</a:t>
                </a:r>
                <a:r>
                  <a:rPr lang="en" dirty="0"/>
                  <a:t> of </a:t>
                </a:r>
                <a:r>
                  <a:rPr lang="en" i="1" dirty="0"/>
                  <a:t>n</a:t>
                </a:r>
                <a:r>
                  <a:rPr lang="en" dirty="0"/>
                  <a:t> characters encoded using 8-bit Extended ASCII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" dirty="0"/>
                  <a:t>A fixed codeword size, </a:t>
                </a:r>
                <a:r>
                  <a:rPr lang="en" i="1" dirty="0"/>
                  <a:t>L</a:t>
                </a:r>
                <a:endParaRPr lang="en" dirty="0"/>
              </a:p>
              <a:p>
                <a:pPr>
                  <a:lnSpc>
                    <a:spcPct val="150000"/>
                  </a:lnSpc>
                </a:pPr>
                <a:r>
                  <a:rPr lang="en" dirty="0"/>
                  <a:t>Output: For each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" i="1" dirty="0"/>
                  <a:t> possible codeword values, </a:t>
                </a:r>
                <a:r>
                  <a:rPr lang="en" dirty="0"/>
                  <a:t>determine a subsequence of the input that to be replaced by the codeword value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" dirty="0"/>
                  <a:t>You can go over the input only once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" dirty="0"/>
                  <a:t>the original sequence can be fully restored from the bitstring</a:t>
                </a:r>
              </a:p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32F02F-5ABF-4702-A259-B8272D97D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710107"/>
                <a:ext cx="10093116" cy="6565419"/>
              </a:xfrm>
              <a:blipFill>
                <a:blip r:embed="rId2"/>
                <a:stretch>
                  <a:fillRect l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03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body" idx="1"/>
          </p:nvPr>
        </p:nvSpPr>
        <p:spPr>
          <a:xfrm>
            <a:off x="504349" y="1809648"/>
            <a:ext cx="9068753" cy="543126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Initialize codebook to all single characters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e.g., character maps to its ASCII value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While !EOF: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Match longest prefix in codebook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Output codeword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Take this longest prefix, add the next character in the file, and add the result to the dictionary with a new codeword</a:t>
            </a:r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LZW compression</a:t>
            </a: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B45ADC-EEBA-A64D-9F30-3FE3EBEB3D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725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body" idx="1"/>
          </p:nvPr>
        </p:nvSpPr>
        <p:spPr>
          <a:xfrm>
            <a:off x="504349" y="1117693"/>
            <a:ext cx="9068753" cy="139476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Compress, using 12 bit codewords: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TOBEORNOTTOBEORTOBEORNOT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LZW compression example</a:t>
            </a:r>
            <a:endParaRPr/>
          </a:p>
        </p:txBody>
      </p:sp>
      <p:grpSp>
        <p:nvGrpSpPr>
          <p:cNvPr id="288" name="Google Shape;288;p35"/>
          <p:cNvGrpSpPr/>
          <p:nvPr/>
        </p:nvGrpSpPr>
        <p:grpSpPr>
          <a:xfrm>
            <a:off x="316022" y="2354708"/>
            <a:ext cx="4473878" cy="559359"/>
            <a:chOff x="286300" y="2134300"/>
            <a:chExt cx="4059900" cy="507600"/>
          </a:xfrm>
        </p:grpSpPr>
        <p:sp>
          <p:nvSpPr>
            <p:cNvPr id="289" name="Google Shape;289;p35"/>
            <p:cNvSpPr/>
            <p:nvPr/>
          </p:nvSpPr>
          <p:spPr>
            <a:xfrm>
              <a:off x="286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Cur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1405300" y="2134300"/>
              <a:ext cx="11190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Output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2524300" y="2134300"/>
              <a:ext cx="1821900" cy="507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Add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92" name="Google Shape;292;p35"/>
          <p:cNvSpPr/>
          <p:nvPr/>
        </p:nvSpPr>
        <p:spPr>
          <a:xfrm>
            <a:off x="316023" y="2914067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1549125" y="2914067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2782227" y="2914067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TO:256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316023" y="3473425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1549125" y="3473425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2782227" y="3473425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OB:257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316023" y="4032784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1549125" y="4032784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2782227" y="4032784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BE:258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1" name="Google Shape;301;p35"/>
          <p:cNvSpPr/>
          <p:nvPr/>
        </p:nvSpPr>
        <p:spPr>
          <a:xfrm>
            <a:off x="316023" y="459214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2" name="Google Shape;302;p35"/>
          <p:cNvSpPr/>
          <p:nvPr/>
        </p:nvSpPr>
        <p:spPr>
          <a:xfrm>
            <a:off x="1549125" y="4592143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3" name="Google Shape;303;p35"/>
          <p:cNvSpPr/>
          <p:nvPr/>
        </p:nvSpPr>
        <p:spPr>
          <a:xfrm>
            <a:off x="2782227" y="4592143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EO:259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316023" y="5151502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5" name="Google Shape;305;p35"/>
          <p:cNvSpPr/>
          <p:nvPr/>
        </p:nvSpPr>
        <p:spPr>
          <a:xfrm>
            <a:off x="1549125" y="5151502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" name="Google Shape;306;p35"/>
          <p:cNvSpPr/>
          <p:nvPr/>
        </p:nvSpPr>
        <p:spPr>
          <a:xfrm>
            <a:off x="2782227" y="5151502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OR:260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316023" y="5710860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1549125" y="5710860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2782227" y="5710860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RN:261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316023" y="6270219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1549125" y="6270219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2" name="Google Shape;312;p35"/>
          <p:cNvSpPr/>
          <p:nvPr/>
        </p:nvSpPr>
        <p:spPr>
          <a:xfrm>
            <a:off x="2782227" y="6270219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NO:262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316023" y="6829578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1549125" y="6829578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2782227" y="6829578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OT:263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5199613" y="2354708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6432714" y="2354708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7665817" y="2354708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TT:264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5199613" y="2914067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6432714" y="2914067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7665817" y="2914067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TOB:265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5199613" y="347342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6432714" y="3473425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7665817" y="3473425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BEO:266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5199613" y="403278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OR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6432714" y="4032784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7665817" y="4032784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ORT:267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5199613" y="4592143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6432714" y="4592143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7665817" y="4592143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TOBE:268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1" name="Google Shape;331;p35"/>
          <p:cNvSpPr/>
          <p:nvPr/>
        </p:nvSpPr>
        <p:spPr>
          <a:xfrm>
            <a:off x="5199613" y="5151502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EO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6432714" y="5151502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259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3" name="Google Shape;333;p35"/>
          <p:cNvSpPr/>
          <p:nvPr/>
        </p:nvSpPr>
        <p:spPr>
          <a:xfrm>
            <a:off x="7665817" y="5151502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EOR:269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4" name="Google Shape;334;p35"/>
          <p:cNvSpPr/>
          <p:nvPr/>
        </p:nvSpPr>
        <p:spPr>
          <a:xfrm>
            <a:off x="5199613" y="5710860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RN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5" name="Google Shape;335;p35"/>
          <p:cNvSpPr/>
          <p:nvPr/>
        </p:nvSpPr>
        <p:spPr>
          <a:xfrm>
            <a:off x="6432714" y="5710860"/>
            <a:ext cx="1233101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6" name="Google Shape;336;p35"/>
          <p:cNvSpPr/>
          <p:nvPr/>
        </p:nvSpPr>
        <p:spPr>
          <a:xfrm>
            <a:off x="7665817" y="5710860"/>
            <a:ext cx="2007674" cy="559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RNO:270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5199613" y="6270219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8" name="Google Shape;338;p35"/>
          <p:cNvSpPr/>
          <p:nvPr/>
        </p:nvSpPr>
        <p:spPr>
          <a:xfrm>
            <a:off x="6432714" y="6270219"/>
            <a:ext cx="1233101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263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7665817" y="6270219"/>
            <a:ext cx="2007674" cy="55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407F9A-E819-BD42-81CA-16A2BBEC91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311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3546</Words>
  <Application>Microsoft Macintosh PowerPoint</Application>
  <PresentationFormat>Custom</PresentationFormat>
  <Paragraphs>799</Paragraphs>
  <Slides>60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60</vt:i4>
      </vt:variant>
    </vt:vector>
  </HeadingPairs>
  <TitlesOfParts>
    <vt:vector size="78" baseType="lpstr">
      <vt:lpstr>Acumin Pro ExtraCondensed</vt:lpstr>
      <vt:lpstr>Acumin Pro Medium</vt:lpstr>
      <vt:lpstr>Arial</vt:lpstr>
      <vt:lpstr>Calibri</vt:lpstr>
      <vt:lpstr>Calibri Light</vt:lpstr>
      <vt:lpstr>Cambria Math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1_Pitt_minimal</vt:lpstr>
      <vt:lpstr>2_Pitt_minimal</vt:lpstr>
      <vt:lpstr>3_Office Theme</vt:lpstr>
      <vt:lpstr>1_Office Theme</vt:lpstr>
      <vt:lpstr>3_Pitt_minimal</vt:lpstr>
      <vt:lpstr>Algorithms and Data Structures 2 CS 1501</vt:lpstr>
      <vt:lpstr>Announcements</vt:lpstr>
      <vt:lpstr>Previous lecture …</vt:lpstr>
      <vt:lpstr>CourseMIRROR Reflections (most interesting)</vt:lpstr>
      <vt:lpstr>CourseMIRROR Reflections (most confusing)</vt:lpstr>
      <vt:lpstr>Problem of the Day: Lossless Compression</vt:lpstr>
      <vt:lpstr>Problem of the Day</vt:lpstr>
      <vt:lpstr>LZW compression</vt:lpstr>
      <vt:lpstr>LZW compression example</vt:lpstr>
      <vt:lpstr>LZW expansion</vt:lpstr>
      <vt:lpstr>LZW expansion example</vt:lpstr>
      <vt:lpstr>How does this work out?</vt:lpstr>
      <vt:lpstr>LZW Example</vt:lpstr>
      <vt:lpstr>LZW Corner Case</vt:lpstr>
      <vt:lpstr>Just one tiny little issue to sort out...</vt:lpstr>
      <vt:lpstr>LZW corner case example</vt:lpstr>
      <vt:lpstr>LZW implementation concerns:  codebook</vt:lpstr>
      <vt:lpstr>Further implementation issues:  codeword size</vt:lpstr>
      <vt:lpstr>Variable width codewords</vt:lpstr>
      <vt:lpstr>Adaptive Codeword Size</vt:lpstr>
      <vt:lpstr>Even further implementation issues:  codebook size</vt:lpstr>
      <vt:lpstr>The showdown you’ve all been waiting for...</vt:lpstr>
      <vt:lpstr>So lossless compression apps use LZW?</vt:lpstr>
      <vt:lpstr>DEFLATE et al achieve even better general compression?</vt:lpstr>
      <vt:lpstr>Assignment 2 runtime analysis</vt:lpstr>
      <vt:lpstr>Lab 6</vt:lpstr>
      <vt:lpstr>A final note on compression evaluation</vt:lpstr>
      <vt:lpstr>Graphs!</vt:lpstr>
      <vt:lpstr>Graphs</vt:lpstr>
      <vt:lpstr>Why?</vt:lpstr>
      <vt:lpstr>Some definitions</vt:lpstr>
      <vt:lpstr>Graph sizes</vt:lpstr>
      <vt:lpstr>More definitions</vt:lpstr>
      <vt:lpstr>Question:</vt:lpstr>
      <vt:lpstr>Representing graphs</vt:lpstr>
      <vt:lpstr>Using an adjacency matrix</vt:lpstr>
      <vt:lpstr>Using an adjacency matrix</vt:lpstr>
      <vt:lpstr>Adjacency matrix analysis</vt:lpstr>
      <vt:lpstr>Adjacency lists</vt:lpstr>
      <vt:lpstr>Adjacency list analysis</vt:lpstr>
      <vt:lpstr>Comparison</vt:lpstr>
      <vt:lpstr>Graph Representation Example 1</vt:lpstr>
      <vt:lpstr>Graph Representation Example 2</vt:lpstr>
      <vt:lpstr>Graph Density</vt:lpstr>
      <vt:lpstr>Sparse Graphs</vt:lpstr>
      <vt:lpstr>Next …</vt:lpstr>
      <vt:lpstr>Comparison</vt:lpstr>
      <vt:lpstr>Adjacency Matrix vs. Adjacency Lists</vt:lpstr>
      <vt:lpstr>Even more definitions</vt:lpstr>
      <vt:lpstr>Graph traversal</vt:lpstr>
      <vt:lpstr>DFS</vt:lpstr>
      <vt:lpstr>DFS Pseudo-code</vt:lpstr>
      <vt:lpstr>DFS example</vt:lpstr>
      <vt:lpstr>DFS example 2</vt:lpstr>
      <vt:lpstr>BFS</vt:lpstr>
      <vt:lpstr>BFS Pseudo-code</vt:lpstr>
      <vt:lpstr>BFS example</vt:lpstr>
      <vt:lpstr>Shortest paths</vt:lpstr>
      <vt:lpstr>Analysis of graph traversals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2022-02-28T17:46:11Z</dcterms:modified>
</cp:coreProperties>
</file>